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997525" cy="43526075"/>
  <p:notesSz cx="7315200" cy="9601200"/>
  <p:defaultTextStyle>
    <a:defPPr>
      <a:defRPr lang="nl-NL"/>
    </a:defPPr>
    <a:lvl1pPr algn="l" defTabSz="2125663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2125663" indent="-1668463" algn="l" defTabSz="2125663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4254500" indent="-3340100" algn="l" defTabSz="2125663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6383338" indent="-5011738" algn="l" defTabSz="2125663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8510588" indent="-6683375" algn="l" defTabSz="2125663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8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1901">
          <p15:clr>
            <a:srgbClr val="A4A3A4"/>
          </p15:clr>
        </p15:guide>
        <p15:guide id="2" pos="95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B54"/>
    <a:srgbClr val="E37823"/>
    <a:srgbClr val="CD0043"/>
    <a:srgbClr val="DB7523"/>
    <a:srgbClr val="6B2126"/>
    <a:srgbClr val="AEC527"/>
    <a:srgbClr val="008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620" autoAdjust="0"/>
    <p:restoredTop sz="86437" autoAdjust="0"/>
  </p:normalViewPr>
  <p:slideViewPr>
    <p:cSldViewPr snapToObjects="1">
      <p:cViewPr>
        <p:scale>
          <a:sx n="70" d="100"/>
          <a:sy n="70" d="100"/>
        </p:scale>
        <p:origin x="-160" y="-12224"/>
      </p:cViewPr>
      <p:guideLst>
        <p:guide orient="horz" pos="1901"/>
        <p:guide pos="95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0" d="100"/>
          <a:sy n="110" d="100"/>
        </p:scale>
        <p:origin x="368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Macintosh%20HD:Users:silvia:Documents:PhD%20Utrecht%20University:Exp_1_ADULT_LING:EXP1_Adult_Entropy_L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Macintosh%20HD:Users:silvia:Documents:PhD%20Utrecht%20University:Exp_1_ADULT_LING:EXP1_Adult_Entropy_LING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ilvia:Documents:PhD%20Utrecht%20University:Exp_1_ADULT_LING:EXP1_Adult_LING_ResultsAnaly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silvia/Documents/PhD%20Utrecht%20University/Exp_2_ChannelMeasure/Results_2017/FINAL_dataset_ChannelMeasur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/Users/silvia/Documents/PhD%20Utrecht%20University/Exp_2_ChannelMeasure/Results_2017/FINAL_dataset_ChannelMeasu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953701824024602"/>
          <c:y val="0.128897398947477"/>
          <c:w val="0.889953251180958"/>
          <c:h val="0.602105956532996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cat>
            <c:strRef>
              <c:f>'Final Results'!$A$4:$F$4</c:f>
              <c:strCache>
                <c:ptCount val="6"/>
                <c:pt idx="0">
                  <c:v>4.8</c:v>
                </c:pt>
                <c:pt idx="1">
                  <c:v>4.58</c:v>
                </c:pt>
                <c:pt idx="2">
                  <c:v>4.25</c:v>
                </c:pt>
                <c:pt idx="3">
                  <c:v>4</c:v>
                </c:pt>
                <c:pt idx="4">
                  <c:v>3.5</c:v>
                </c:pt>
                <c:pt idx="5">
                  <c:v>2.8</c:v>
                </c:pt>
              </c:strCache>
            </c:strRef>
          </c:cat>
          <c:val>
            <c:numRef>
              <c:f>'Final Results'!$A$5:$F$5</c:f>
              <c:numCache>
                <c:formatCode>@</c:formatCode>
                <c:ptCount val="6"/>
                <c:pt idx="0">
                  <c:v>0.8</c:v>
                </c:pt>
                <c:pt idx="1">
                  <c:v>0.8</c:v>
                </c:pt>
                <c:pt idx="2">
                  <c:v>0.76</c:v>
                </c:pt>
                <c:pt idx="3">
                  <c:v>0.73</c:v>
                </c:pt>
                <c:pt idx="4">
                  <c:v>0.65</c:v>
                </c:pt>
                <c:pt idx="5">
                  <c:v>0.57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850272"/>
        <c:axId val="36853344"/>
        <c:axId val="36855136"/>
      </c:bar3DChart>
      <c:catAx>
        <c:axId val="368502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r>
                  <a:rPr lang="en-US" sz="2200" b="1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channel capacity</a:t>
                </a:r>
                <a:endPara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endParaRPr>
              </a:p>
            </c:rich>
          </c:tx>
          <c:layout>
            <c:manualLayout>
              <c:xMode val="edge"/>
              <c:yMode val="edge"/>
              <c:x val="0.313613883837751"/>
              <c:y val="0.7911717872980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200" b="1" i="0" u="none" strike="noStrike" kern="1200" baseline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crossAx val="36853344"/>
        <c:crosses val="autoZero"/>
        <c:auto val="1"/>
        <c:lblAlgn val="ctr"/>
        <c:lblOffset val="100"/>
        <c:noMultiLvlLbl val="0"/>
      </c:catAx>
      <c:valAx>
        <c:axId val="36853344"/>
        <c:scaling>
          <c:orientation val="minMax"/>
          <c:min val="0.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crossAx val="36850272"/>
        <c:crosses val="autoZero"/>
        <c:crossBetween val="between"/>
      </c:valAx>
      <c:serAx>
        <c:axId val="36855136"/>
        <c:scaling>
          <c:orientation val="minMax"/>
        </c:scaling>
        <c:delete val="1"/>
        <c:axPos val="b"/>
        <c:majorTickMark val="out"/>
        <c:minorTickMark val="none"/>
        <c:tickLblPos val="nextTo"/>
        <c:crossAx val="36853344"/>
        <c:crosses val="autoZero"/>
      </c:ser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953701824024602"/>
          <c:y val="0.00250710572199709"/>
          <c:w val="0.889953251180958"/>
          <c:h val="0.602105956532996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cat>
            <c:strRef>
              <c:f>'Final Results'!$A$4:$F$4</c:f>
              <c:strCache>
                <c:ptCount val="6"/>
                <c:pt idx="0">
                  <c:v>4.8</c:v>
                </c:pt>
                <c:pt idx="1">
                  <c:v>4.58</c:v>
                </c:pt>
                <c:pt idx="2">
                  <c:v>4.25</c:v>
                </c:pt>
                <c:pt idx="3">
                  <c:v>4</c:v>
                </c:pt>
                <c:pt idx="4">
                  <c:v>3.5</c:v>
                </c:pt>
                <c:pt idx="5">
                  <c:v>2.8</c:v>
                </c:pt>
              </c:strCache>
            </c:strRef>
          </c:cat>
          <c:val>
            <c:numRef>
              <c:f>'Final Results'!$A$5:$F$5</c:f>
              <c:numCache>
                <c:formatCode>@</c:formatCode>
                <c:ptCount val="6"/>
                <c:pt idx="0">
                  <c:v>0.8</c:v>
                </c:pt>
                <c:pt idx="1">
                  <c:v>0.8</c:v>
                </c:pt>
                <c:pt idx="2">
                  <c:v>0.76</c:v>
                </c:pt>
                <c:pt idx="3">
                  <c:v>0.73</c:v>
                </c:pt>
                <c:pt idx="4">
                  <c:v>0.65</c:v>
                </c:pt>
                <c:pt idx="5">
                  <c:v>0.57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871520"/>
        <c:axId val="-2011520"/>
        <c:axId val="-1588096"/>
      </c:bar3DChart>
      <c:catAx>
        <c:axId val="36871520"/>
        <c:scaling>
          <c:orientation val="maxMin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r>
                  <a:rPr lang="en-US" sz="2200" b="1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entropy</a:t>
                </a:r>
                <a:endPara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endParaRPr>
              </a:p>
            </c:rich>
          </c:tx>
          <c:layout>
            <c:manualLayout>
              <c:xMode val="edge"/>
              <c:yMode val="edge"/>
              <c:x val="0.445265008357773"/>
              <c:y val="0.6546702706145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200" b="1" i="0" u="none" strike="noStrike" kern="1200" baseline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2011520"/>
        <c:crosses val="autoZero"/>
        <c:auto val="1"/>
        <c:lblAlgn val="ctr"/>
        <c:lblOffset val="100"/>
        <c:noMultiLvlLbl val="0"/>
      </c:catAx>
      <c:valAx>
        <c:axId val="-2011520"/>
        <c:scaling>
          <c:orientation val="minMax"/>
          <c:min val="0.5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36871520"/>
        <c:crosses val="autoZero"/>
        <c:crossBetween val="between"/>
      </c:valAx>
      <c:serAx>
        <c:axId val="-1588096"/>
        <c:scaling>
          <c:orientation val="minMax"/>
        </c:scaling>
        <c:delete val="1"/>
        <c:axPos val="b"/>
        <c:majorTickMark val="none"/>
        <c:minorTickMark val="none"/>
        <c:tickLblPos val="nextTo"/>
        <c:crossAx val="-2011520"/>
        <c:crosses val="autoZero"/>
      </c:ser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title>
      <c:tx>
        <c:rich>
          <a:bodyPr/>
          <a:lstStyle/>
          <a:p>
            <a:pPr>
              <a:defRPr sz="280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  <a:cs typeface="Candara"/>
              </a:defRPr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  <a:cs typeface="Candara"/>
              </a:rPr>
              <a:t>Input entropy (bits)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  <a:latin typeface="Candara"/>
              <a:cs typeface="Candara"/>
            </a:endParaRPr>
          </a:p>
        </c:rich>
      </c:tx>
      <c:layout>
        <c:manualLayout>
          <c:xMode val="edge"/>
          <c:yMode val="edge"/>
          <c:x val="0.394703517707333"/>
          <c:y val="0.767012313734176"/>
        </c:manualLayout>
      </c:layout>
      <c:overlay val="0"/>
    </c:title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6484470691164"/>
          <c:y val="0.085961224013081"/>
          <c:w val="0.784626640419947"/>
          <c:h val="0.6215838392724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Charts_TO_PUBLISH!$A$44</c:f>
              <c:strCache>
                <c:ptCount val="1"/>
                <c:pt idx="0">
                  <c:v>XXY_trained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0"/>
            <c:invertIfNegative val="0"/>
            <c:bubble3D val="0"/>
            <c:spPr>
              <a:pattFill prst="wdDnDiag">
                <a:fgClr>
                  <a:schemeClr val="tx2"/>
                </a:fgClr>
                <a:bgClr>
                  <a:schemeClr val="bg1"/>
                </a:bgClr>
              </a:patt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  <c:spPr>
              <a:pattFill prst="wdDnDiag">
                <a:fgClr>
                  <a:schemeClr val="tx2"/>
                </a:fgClr>
                <a:bgClr>
                  <a:schemeClr val="bg1"/>
                </a:bgClr>
              </a:pattFill>
            </c:spPr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pattFill prst="wdDnDiag">
                <a:fgClr>
                  <a:schemeClr val="tx2"/>
                </a:fgClr>
                <a:bgClr>
                  <a:schemeClr val="bg1"/>
                </a:bgClr>
              </a:pattFill>
            </c:spPr>
          </c:dPt>
          <c:dLbls>
            <c:dLbl>
              <c:idx val="0"/>
              <c:layout>
                <c:manualLayout>
                  <c:x val="-0.00124635965144064"/>
                  <c:y val="-0.00217736521219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542017370836362"/>
                  <c:y val="-0.01216366532640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207913456862101"/>
                  <c:y val="0.006961155850307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722695778981031"/>
                  <c:y val="-0.015460308730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0277801979321253"/>
                  <c:y val="0.006600223459258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00361329833770779"/>
                  <c:y val="0.002100473250234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  <a:latin typeface="Candara"/>
                    <a:cs typeface="Candar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Charts_TO_PUBLISH!$B$43:$G$43</c:f>
              <c:strCache>
                <c:ptCount val="6"/>
                <c:pt idx="0">
                  <c:v>4.8</c:v>
                </c:pt>
                <c:pt idx="1">
                  <c:v>4.58</c:v>
                </c:pt>
                <c:pt idx="2">
                  <c:v>4.25</c:v>
                </c:pt>
                <c:pt idx="3">
                  <c:v>4</c:v>
                </c:pt>
                <c:pt idx="4">
                  <c:v>3.5</c:v>
                </c:pt>
                <c:pt idx="5">
                  <c:v>2.8</c:v>
                </c:pt>
              </c:strCache>
            </c:strRef>
          </c:cat>
          <c:val>
            <c:numRef>
              <c:f>Charts_TO_PUBLISH!$B$44:$G$44</c:f>
              <c:numCache>
                <c:formatCode>General</c:formatCode>
                <c:ptCount val="6"/>
                <c:pt idx="0">
                  <c:v>0.93</c:v>
                </c:pt>
                <c:pt idx="1">
                  <c:v>0.97</c:v>
                </c:pt>
                <c:pt idx="2">
                  <c:v>0.93</c:v>
                </c:pt>
                <c:pt idx="3">
                  <c:v>0.97</c:v>
                </c:pt>
                <c:pt idx="4">
                  <c:v>0.98</c:v>
                </c:pt>
                <c:pt idx="5">
                  <c:v>0.95</c:v>
                </c:pt>
              </c:numCache>
            </c:numRef>
          </c:val>
        </c:ser>
        <c:ser>
          <c:idx val="1"/>
          <c:order val="1"/>
          <c:tx>
            <c:strRef>
              <c:f>Charts_TO_PUBLISH!$A$45</c:f>
              <c:strCache>
                <c:ptCount val="1"/>
                <c:pt idx="0">
                  <c:v>XXY_new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pattFill prst="wd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pattFill prst="wd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5"/>
            <c:invertIfNegative val="0"/>
            <c:bubble3D val="0"/>
            <c:spPr>
              <a:pattFill prst="wd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Lbls>
            <c:dLbl>
              <c:idx val="0"/>
              <c:layout>
                <c:manualLayout>
                  <c:x val="0.0212516437454806"/>
                  <c:y val="-0.007616058739933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194443868989662"/>
                  <c:y val="0.0002074846044528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191736929695538"/>
                  <c:y val="0.01269635243960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184730971128609"/>
                  <c:y val="0.0100874216231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166666666666667"/>
                  <c:y val="0.018230342090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0165312703772649"/>
                  <c:y val="0.0050104216011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/>
                    <a:cs typeface="Candar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Charts_TO_PUBLISH!$B$43:$G$43</c:f>
              <c:strCache>
                <c:ptCount val="6"/>
                <c:pt idx="0">
                  <c:v>4.8</c:v>
                </c:pt>
                <c:pt idx="1">
                  <c:v>4.58</c:v>
                </c:pt>
                <c:pt idx="2">
                  <c:v>4.25</c:v>
                </c:pt>
                <c:pt idx="3">
                  <c:v>4</c:v>
                </c:pt>
                <c:pt idx="4">
                  <c:v>3.5</c:v>
                </c:pt>
                <c:pt idx="5">
                  <c:v>2.8</c:v>
                </c:pt>
              </c:strCache>
            </c:strRef>
          </c:cat>
          <c:val>
            <c:numRef>
              <c:f>Charts_TO_PUBLISH!$B$45:$G$45</c:f>
              <c:numCache>
                <c:formatCode>General</c:formatCode>
                <c:ptCount val="6"/>
                <c:pt idx="0">
                  <c:v>0.8</c:v>
                </c:pt>
                <c:pt idx="1">
                  <c:v>0.8</c:v>
                </c:pt>
                <c:pt idx="2">
                  <c:v>0.76</c:v>
                </c:pt>
                <c:pt idx="3">
                  <c:v>0.73</c:v>
                </c:pt>
                <c:pt idx="4">
                  <c:v>0.65</c:v>
                </c:pt>
                <c:pt idx="5">
                  <c:v>0.57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931152"/>
        <c:axId val="35933472"/>
        <c:axId val="0"/>
      </c:bar3DChart>
      <c:catAx>
        <c:axId val="3593115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pPr>
            <a:endParaRPr lang="en-US"/>
          </a:p>
        </c:txPr>
        <c:crossAx val="35933472"/>
        <c:crosses val="autoZero"/>
        <c:auto val="1"/>
        <c:lblAlgn val="ctr"/>
        <c:lblOffset val="100"/>
        <c:noMultiLvlLbl val="0"/>
      </c:catAx>
      <c:valAx>
        <c:axId val="35933472"/>
        <c:scaling>
          <c:orientation val="minMax"/>
          <c:min val="0.5"/>
        </c:scaling>
        <c:delete val="0"/>
        <c:axPos val="r"/>
        <c:majorGridlines/>
        <c:title>
          <c:tx>
            <c:rich>
              <a:bodyPr rot="-5400000" vert="horz"/>
              <a:lstStyle/>
              <a:p>
                <a:pPr>
                  <a:defRPr sz="280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/>
                    <a:cs typeface="Candara"/>
                  </a:defRPr>
                </a:pPr>
                <a:r>
                  <a:rPr lang="en-US" sz="2800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/>
                    <a:cs typeface="Candara"/>
                  </a:rPr>
                  <a:t>%YES answers</a:t>
                </a:r>
                <a:endParaRPr lang="en-US" sz="28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/>
                  <a:cs typeface="Candara"/>
                </a:endParaRPr>
              </a:p>
            </c:rich>
          </c:tx>
          <c:layout>
            <c:manualLayout>
              <c:xMode val="edge"/>
              <c:yMode val="edge"/>
              <c:x val="0.0201431103266022"/>
              <c:y val="0.218875505569617"/>
            </c:manualLayout>
          </c:layout>
          <c:overlay val="0"/>
        </c:title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2000" b="1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pPr>
            <a:endParaRPr lang="en-US"/>
          </a:p>
        </c:txPr>
        <c:crossAx val="35931152"/>
        <c:crosses val="autoZero"/>
        <c:crossBetween val="between"/>
        <c:majorUnit val="0.1"/>
      </c:valAx>
    </c:plotArea>
    <c:legend>
      <c:legendPos val="l"/>
      <c:legendEntry>
        <c:idx val="0"/>
        <c:txPr>
          <a:bodyPr/>
          <a:lstStyle/>
          <a:p>
            <a:pPr>
              <a:defRPr sz="2800" b="1">
                <a:solidFill>
                  <a:schemeClr val="tx2"/>
                </a:solidFill>
                <a:latin typeface="Candara" charset="0"/>
                <a:ea typeface="Candara" charset="0"/>
                <a:cs typeface="Candara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800" b="1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286304042788743"/>
          <c:y val="0.893579494141963"/>
          <c:w val="0.534218218372265"/>
          <c:h val="0.0867157439324396"/>
        </c:manualLayout>
      </c:layout>
      <c:overlay val="1"/>
      <c:txPr>
        <a:bodyPr/>
        <a:lstStyle/>
        <a:p>
          <a:pPr>
            <a:defRPr sz="2800">
              <a:solidFill>
                <a:schemeClr val="tx2"/>
              </a:solidFill>
              <a:latin typeface="Candara" charset="0"/>
              <a:ea typeface="Candara" charset="0"/>
              <a:cs typeface="Candara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Candara" charset="0"/>
                <a:ea typeface="Candara" charset="0"/>
                <a:cs typeface="Candara" charset="0"/>
              </a:defRPr>
            </a:pP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Memory and Rule Induction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Candara" charset="0"/>
              <a:ea typeface="Candara" charset="0"/>
              <a:cs typeface="Candara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dataset_channel_capacity!$E$1</c:f>
              <c:strCache>
                <c:ptCount val="1"/>
                <c:pt idx="0">
                  <c:v>TYPE3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4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>
                <a:solidFill>
                  <a:schemeClr val="accent4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trendline>
            <c:spPr>
              <a:ln w="9525" cap="rnd">
                <a:solidFill>
                  <a:schemeClr val="accent4"/>
                </a:solidFill>
              </a:ln>
              <a:effectLst/>
            </c:spPr>
            <c:trendlineType val="linear"/>
            <c:dispRSqr val="0"/>
            <c:dispEq val="0"/>
          </c:trendline>
          <c:xVal>
            <c:numRef>
              <c:f>dataset_channel_capacity!$D$2:$D$52</c:f>
              <c:numCache>
                <c:formatCode>0,000</c:formatCode>
                <c:ptCount val="51"/>
                <c:pt idx="0">
                  <c:v>0.197</c:v>
                </c:pt>
                <c:pt idx="1">
                  <c:v>0.39</c:v>
                </c:pt>
                <c:pt idx="2">
                  <c:v>0.586</c:v>
                </c:pt>
                <c:pt idx="3">
                  <c:v>0.796</c:v>
                </c:pt>
                <c:pt idx="4">
                  <c:v>0.796</c:v>
                </c:pt>
                <c:pt idx="5">
                  <c:v>0.796</c:v>
                </c:pt>
                <c:pt idx="6">
                  <c:v>0.924</c:v>
                </c:pt>
                <c:pt idx="7">
                  <c:v>1.004</c:v>
                </c:pt>
                <c:pt idx="8">
                  <c:v>1.03</c:v>
                </c:pt>
                <c:pt idx="9">
                  <c:v>1.03</c:v>
                </c:pt>
                <c:pt idx="10">
                  <c:v>1.03</c:v>
                </c:pt>
                <c:pt idx="11">
                  <c:v>1.03</c:v>
                </c:pt>
                <c:pt idx="12">
                  <c:v>1.133</c:v>
                </c:pt>
                <c:pt idx="13">
                  <c:v>1.239</c:v>
                </c:pt>
                <c:pt idx="14">
                  <c:v>1.239</c:v>
                </c:pt>
                <c:pt idx="15">
                  <c:v>1.312</c:v>
                </c:pt>
                <c:pt idx="16">
                  <c:v>1.312</c:v>
                </c:pt>
                <c:pt idx="17">
                  <c:v>1.312</c:v>
                </c:pt>
                <c:pt idx="18">
                  <c:v>1.33</c:v>
                </c:pt>
                <c:pt idx="19">
                  <c:v>1.522</c:v>
                </c:pt>
                <c:pt idx="20">
                  <c:v>1.522</c:v>
                </c:pt>
                <c:pt idx="21">
                  <c:v>1.522</c:v>
                </c:pt>
                <c:pt idx="22">
                  <c:v>1.522</c:v>
                </c:pt>
                <c:pt idx="23">
                  <c:v>1.719</c:v>
                </c:pt>
                <c:pt idx="24">
                  <c:v>1.719</c:v>
                </c:pt>
                <c:pt idx="25">
                  <c:v>1.756</c:v>
                </c:pt>
                <c:pt idx="26">
                  <c:v>1.756</c:v>
                </c:pt>
                <c:pt idx="27">
                  <c:v>1.756</c:v>
                </c:pt>
                <c:pt idx="28">
                  <c:v>1.756</c:v>
                </c:pt>
                <c:pt idx="29">
                  <c:v>1.756</c:v>
                </c:pt>
                <c:pt idx="30">
                  <c:v>1.927</c:v>
                </c:pt>
                <c:pt idx="31">
                  <c:v>1.927</c:v>
                </c:pt>
                <c:pt idx="32">
                  <c:v>1.927</c:v>
                </c:pt>
                <c:pt idx="33">
                  <c:v>2.04</c:v>
                </c:pt>
                <c:pt idx="34">
                  <c:v>2.04</c:v>
                </c:pt>
                <c:pt idx="35">
                  <c:v>2.04</c:v>
                </c:pt>
                <c:pt idx="36">
                  <c:v>2.04</c:v>
                </c:pt>
                <c:pt idx="37">
                  <c:v>2.04</c:v>
                </c:pt>
                <c:pt idx="38">
                  <c:v>2.061</c:v>
                </c:pt>
                <c:pt idx="39">
                  <c:v>2.161</c:v>
                </c:pt>
                <c:pt idx="40">
                  <c:v>2.161</c:v>
                </c:pt>
                <c:pt idx="41">
                  <c:v>2.161</c:v>
                </c:pt>
                <c:pt idx="42">
                  <c:v>2.27</c:v>
                </c:pt>
                <c:pt idx="43">
                  <c:v>2.27</c:v>
                </c:pt>
                <c:pt idx="44">
                  <c:v>2.446</c:v>
                </c:pt>
                <c:pt idx="45">
                  <c:v>2.446</c:v>
                </c:pt>
                <c:pt idx="46">
                  <c:v>2.504</c:v>
                </c:pt>
                <c:pt idx="47">
                  <c:v>2.789</c:v>
                </c:pt>
                <c:pt idx="48">
                  <c:v>2.789</c:v>
                </c:pt>
                <c:pt idx="49">
                  <c:v>2.850999999999999</c:v>
                </c:pt>
                <c:pt idx="50">
                  <c:v>3.194</c:v>
                </c:pt>
              </c:numCache>
            </c:numRef>
          </c:xVal>
          <c:yVal>
            <c:numRef>
              <c:f>dataset_channel_capacity!$E$2:$E$52</c:f>
              <c:numCache>
                <c:formatCode>#,#00</c:formatCode>
                <c:ptCount val="51"/>
                <c:pt idx="0">
                  <c:v>1.0</c:v>
                </c:pt>
                <c:pt idx="1">
                  <c:v>1.0</c:v>
                </c:pt>
                <c:pt idx="2">
                  <c:v>0.6</c:v>
                </c:pt>
                <c:pt idx="3">
                  <c:v>0.8</c:v>
                </c:pt>
                <c:pt idx="4">
                  <c:v>0.8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0.8</c:v>
                </c:pt>
                <c:pt idx="10">
                  <c:v>0.6</c:v>
                </c:pt>
                <c:pt idx="11">
                  <c:v>1.0</c:v>
                </c:pt>
                <c:pt idx="12">
                  <c:v>0.8</c:v>
                </c:pt>
                <c:pt idx="13">
                  <c:v>1.0</c:v>
                </c:pt>
                <c:pt idx="14">
                  <c:v>1.0</c:v>
                </c:pt>
                <c:pt idx="15">
                  <c:v>0.8</c:v>
                </c:pt>
                <c:pt idx="16">
                  <c:v>0.6</c:v>
                </c:pt>
                <c:pt idx="17">
                  <c:v>1.0</c:v>
                </c:pt>
                <c:pt idx="18">
                  <c:v>1.0</c:v>
                </c:pt>
                <c:pt idx="19">
                  <c:v>0.8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0.4</c:v>
                </c:pt>
                <c:pt idx="24">
                  <c:v>0.8</c:v>
                </c:pt>
                <c:pt idx="25">
                  <c:v>0.2</c:v>
                </c:pt>
                <c:pt idx="26">
                  <c:v>0.2</c:v>
                </c:pt>
                <c:pt idx="27">
                  <c:v>1.0</c:v>
                </c:pt>
                <c:pt idx="28">
                  <c:v>0.4</c:v>
                </c:pt>
                <c:pt idx="29">
                  <c:v>0.8</c:v>
                </c:pt>
                <c:pt idx="30">
                  <c:v>0.8</c:v>
                </c:pt>
                <c:pt idx="31">
                  <c:v>0.8</c:v>
                </c:pt>
                <c:pt idx="32">
                  <c:v>1.0</c:v>
                </c:pt>
                <c:pt idx="33">
                  <c:v>0.8</c:v>
                </c:pt>
                <c:pt idx="34">
                  <c:v>0.8</c:v>
                </c:pt>
                <c:pt idx="35">
                  <c:v>1.0</c:v>
                </c:pt>
                <c:pt idx="36">
                  <c:v>0.8</c:v>
                </c:pt>
                <c:pt idx="37">
                  <c:v>0.8</c:v>
                </c:pt>
                <c:pt idx="38">
                  <c:v>0.8</c:v>
                </c:pt>
                <c:pt idx="39">
                  <c:v>0.8</c:v>
                </c:pt>
                <c:pt idx="40">
                  <c:v>1.0</c:v>
                </c:pt>
                <c:pt idx="41">
                  <c:v>1.0</c:v>
                </c:pt>
                <c:pt idx="42">
                  <c:v>1.0</c:v>
                </c:pt>
                <c:pt idx="43">
                  <c:v>0.6</c:v>
                </c:pt>
                <c:pt idx="44">
                  <c:v>0.6</c:v>
                </c:pt>
                <c:pt idx="45">
                  <c:v>0.6</c:v>
                </c:pt>
                <c:pt idx="46">
                  <c:v>1.0</c:v>
                </c:pt>
                <c:pt idx="47">
                  <c:v>0.6</c:v>
                </c:pt>
                <c:pt idx="48">
                  <c:v>0.8</c:v>
                </c:pt>
                <c:pt idx="49">
                  <c:v>0.6</c:v>
                </c:pt>
                <c:pt idx="50">
                  <c:v>1.0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134288"/>
        <c:axId val="127346288"/>
      </c:scatterChart>
      <c:valAx>
        <c:axId val="82134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r>
                  <a:rPr lang="en-US" sz="2400">
                    <a:latin typeface="Candara" charset="0"/>
                    <a:ea typeface="Candara" charset="0"/>
                    <a:cs typeface="Candara" charset="0"/>
                  </a:rPr>
                  <a:t>Incidental Memorization (d')</a:t>
                </a:r>
              </a:p>
            </c:rich>
          </c:tx>
          <c:layout>
            <c:manualLayout>
              <c:xMode val="edge"/>
              <c:yMode val="edge"/>
              <c:x val="0.222943167545451"/>
              <c:y val="0.9298808006467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2"/>
                  </a:solidFill>
                  <a:latin typeface="Candara" charset="0"/>
                  <a:ea typeface="Candara" charset="0"/>
                  <a:cs typeface="Candara" charset="0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346288"/>
        <c:crosses val="autoZero"/>
        <c:crossBetween val="midCat"/>
      </c:valAx>
      <c:valAx>
        <c:axId val="127346288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% </a:t>
                </a:r>
                <a:r>
                  <a:rPr lang="en-US" sz="2400" dirty="0" smtClean="0">
                    <a:latin typeface="Candara" charset="0"/>
                    <a:ea typeface="Candara" charset="0"/>
                    <a:cs typeface="Candara" charset="0"/>
                  </a:rPr>
                  <a:t>YES for </a:t>
                </a:r>
                <a:r>
                  <a:rPr lang="en-US" sz="2400" dirty="0" err="1">
                    <a:latin typeface="Candara" charset="0"/>
                    <a:ea typeface="Candara" charset="0"/>
                    <a:cs typeface="Candara" charset="0"/>
                  </a:rPr>
                  <a:t>XXY_new</a:t>
                </a:r>
                <a:endParaRPr lang="en-US" sz="2400" dirty="0">
                  <a:latin typeface="Candara" charset="0"/>
                  <a:ea typeface="Candara" charset="0"/>
                  <a:cs typeface="Candara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2"/>
                  </a:solidFill>
                  <a:latin typeface="Candara" charset="0"/>
                  <a:ea typeface="Candara" charset="0"/>
                  <a:cs typeface="Candara" charset="0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134288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pPr>
            <a:r>
              <a:rPr lang="en-US" sz="280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Pattern Recognition and Rule Induction</a:t>
            </a:r>
          </a:p>
        </c:rich>
      </c:tx>
      <c:layout>
        <c:manualLayout>
          <c:xMode val="edge"/>
          <c:yMode val="edge"/>
          <c:x val="0.193273906799386"/>
          <c:y val="0.01441441441441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dataset_channel_capacity!$E$1</c:f>
              <c:strCache>
                <c:ptCount val="1"/>
                <c:pt idx="0">
                  <c:v>TYPE3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trendline>
            <c:spPr>
              <a:ln w="9525" cap="rnd">
                <a:solidFill>
                  <a:schemeClr val="accent2"/>
                </a:solidFill>
              </a:ln>
              <a:effectLst/>
            </c:spPr>
            <c:trendlineType val="linear"/>
            <c:dispRSqr val="0"/>
            <c:dispEq val="0"/>
          </c:trendline>
          <c:xVal>
            <c:numRef>
              <c:f>dataset_channel_capacity!$C$2:$C$52</c:f>
              <c:numCache>
                <c:formatCode>#,#00</c:formatCode>
                <c:ptCount val="51"/>
                <c:pt idx="0">
                  <c:v>90.0</c:v>
                </c:pt>
                <c:pt idx="1">
                  <c:v>61.0</c:v>
                </c:pt>
                <c:pt idx="2">
                  <c:v>61.0</c:v>
                </c:pt>
                <c:pt idx="3">
                  <c:v>45.0</c:v>
                </c:pt>
                <c:pt idx="4">
                  <c:v>50.0</c:v>
                </c:pt>
                <c:pt idx="5">
                  <c:v>55.0</c:v>
                </c:pt>
                <c:pt idx="6">
                  <c:v>95.0</c:v>
                </c:pt>
                <c:pt idx="7">
                  <c:v>75.0</c:v>
                </c:pt>
                <c:pt idx="8">
                  <c:v>36.0</c:v>
                </c:pt>
                <c:pt idx="9">
                  <c:v>75.0</c:v>
                </c:pt>
                <c:pt idx="10">
                  <c:v>75.0</c:v>
                </c:pt>
                <c:pt idx="11">
                  <c:v>90.0</c:v>
                </c:pt>
                <c:pt idx="12">
                  <c:v>75.0</c:v>
                </c:pt>
                <c:pt idx="13">
                  <c:v>75.0</c:v>
                </c:pt>
                <c:pt idx="14">
                  <c:v>84.0</c:v>
                </c:pt>
                <c:pt idx="15">
                  <c:v>50.0</c:v>
                </c:pt>
                <c:pt idx="16">
                  <c:v>68.0</c:v>
                </c:pt>
                <c:pt idx="17">
                  <c:v>75.0</c:v>
                </c:pt>
                <c:pt idx="18">
                  <c:v>90.0</c:v>
                </c:pt>
                <c:pt idx="19">
                  <c:v>55.0</c:v>
                </c:pt>
                <c:pt idx="20">
                  <c:v>68.0</c:v>
                </c:pt>
                <c:pt idx="21">
                  <c:v>90.0</c:v>
                </c:pt>
                <c:pt idx="22">
                  <c:v>100.0</c:v>
                </c:pt>
                <c:pt idx="23">
                  <c:v>45.0</c:v>
                </c:pt>
                <c:pt idx="24">
                  <c:v>68.0</c:v>
                </c:pt>
                <c:pt idx="25">
                  <c:v>36.0</c:v>
                </c:pt>
                <c:pt idx="26">
                  <c:v>45.0</c:v>
                </c:pt>
                <c:pt idx="27">
                  <c:v>61.0</c:v>
                </c:pt>
                <c:pt idx="28">
                  <c:v>95.0</c:v>
                </c:pt>
                <c:pt idx="29">
                  <c:v>95.0</c:v>
                </c:pt>
                <c:pt idx="30">
                  <c:v>55.0</c:v>
                </c:pt>
                <c:pt idx="31">
                  <c:v>84.0</c:v>
                </c:pt>
                <c:pt idx="32">
                  <c:v>90.0</c:v>
                </c:pt>
                <c:pt idx="33">
                  <c:v>55.0</c:v>
                </c:pt>
                <c:pt idx="34">
                  <c:v>84.0</c:v>
                </c:pt>
                <c:pt idx="35">
                  <c:v>90.0</c:v>
                </c:pt>
                <c:pt idx="36">
                  <c:v>95.0</c:v>
                </c:pt>
                <c:pt idx="37">
                  <c:v>95.0</c:v>
                </c:pt>
                <c:pt idx="38">
                  <c:v>100.0</c:v>
                </c:pt>
                <c:pt idx="39">
                  <c:v>84.0</c:v>
                </c:pt>
                <c:pt idx="40">
                  <c:v>95.0</c:v>
                </c:pt>
                <c:pt idx="41">
                  <c:v>100.0</c:v>
                </c:pt>
                <c:pt idx="42">
                  <c:v>75.0</c:v>
                </c:pt>
                <c:pt idx="43">
                  <c:v>84.0</c:v>
                </c:pt>
                <c:pt idx="44">
                  <c:v>75.0</c:v>
                </c:pt>
                <c:pt idx="45">
                  <c:v>84.0</c:v>
                </c:pt>
                <c:pt idx="46">
                  <c:v>75.0</c:v>
                </c:pt>
                <c:pt idx="47">
                  <c:v>41.0</c:v>
                </c:pt>
                <c:pt idx="48">
                  <c:v>100.0</c:v>
                </c:pt>
                <c:pt idx="49">
                  <c:v>84.0</c:v>
                </c:pt>
                <c:pt idx="50">
                  <c:v>75.0</c:v>
                </c:pt>
              </c:numCache>
            </c:numRef>
          </c:xVal>
          <c:yVal>
            <c:numRef>
              <c:f>dataset_channel_capacity!$E$2:$E$52</c:f>
              <c:numCache>
                <c:formatCode>#,#00</c:formatCode>
                <c:ptCount val="51"/>
                <c:pt idx="0">
                  <c:v>1.0</c:v>
                </c:pt>
                <c:pt idx="1">
                  <c:v>1.0</c:v>
                </c:pt>
                <c:pt idx="2">
                  <c:v>0.6</c:v>
                </c:pt>
                <c:pt idx="3">
                  <c:v>0.8</c:v>
                </c:pt>
                <c:pt idx="4">
                  <c:v>0.8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0.8</c:v>
                </c:pt>
                <c:pt idx="10">
                  <c:v>0.6</c:v>
                </c:pt>
                <c:pt idx="11">
                  <c:v>1.0</c:v>
                </c:pt>
                <c:pt idx="12">
                  <c:v>0.8</c:v>
                </c:pt>
                <c:pt idx="13">
                  <c:v>1.0</c:v>
                </c:pt>
                <c:pt idx="14">
                  <c:v>1.0</c:v>
                </c:pt>
                <c:pt idx="15">
                  <c:v>0.8</c:v>
                </c:pt>
                <c:pt idx="16">
                  <c:v>0.6</c:v>
                </c:pt>
                <c:pt idx="17">
                  <c:v>1.0</c:v>
                </c:pt>
                <c:pt idx="18">
                  <c:v>1.0</c:v>
                </c:pt>
                <c:pt idx="19">
                  <c:v>0.8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0.4</c:v>
                </c:pt>
                <c:pt idx="24">
                  <c:v>0.8</c:v>
                </c:pt>
                <c:pt idx="25">
                  <c:v>0.2</c:v>
                </c:pt>
                <c:pt idx="26">
                  <c:v>0.2</c:v>
                </c:pt>
                <c:pt idx="27">
                  <c:v>1.0</c:v>
                </c:pt>
                <c:pt idx="28">
                  <c:v>0.4</c:v>
                </c:pt>
                <c:pt idx="29">
                  <c:v>0.8</c:v>
                </c:pt>
                <c:pt idx="30">
                  <c:v>0.8</c:v>
                </c:pt>
                <c:pt idx="31">
                  <c:v>0.8</c:v>
                </c:pt>
                <c:pt idx="32">
                  <c:v>1.0</c:v>
                </c:pt>
                <c:pt idx="33">
                  <c:v>0.8</c:v>
                </c:pt>
                <c:pt idx="34">
                  <c:v>0.8</c:v>
                </c:pt>
                <c:pt idx="35">
                  <c:v>1.0</c:v>
                </c:pt>
                <c:pt idx="36">
                  <c:v>0.8</c:v>
                </c:pt>
                <c:pt idx="37">
                  <c:v>0.8</c:v>
                </c:pt>
                <c:pt idx="38">
                  <c:v>0.8</c:v>
                </c:pt>
                <c:pt idx="39">
                  <c:v>0.8</c:v>
                </c:pt>
                <c:pt idx="40">
                  <c:v>1.0</c:v>
                </c:pt>
                <c:pt idx="41">
                  <c:v>1.0</c:v>
                </c:pt>
                <c:pt idx="42">
                  <c:v>1.0</c:v>
                </c:pt>
                <c:pt idx="43">
                  <c:v>0.6</c:v>
                </c:pt>
                <c:pt idx="44">
                  <c:v>0.6</c:v>
                </c:pt>
                <c:pt idx="45">
                  <c:v>0.6</c:v>
                </c:pt>
                <c:pt idx="46">
                  <c:v>1.0</c:v>
                </c:pt>
                <c:pt idx="47">
                  <c:v>0.6</c:v>
                </c:pt>
                <c:pt idx="48">
                  <c:v>0.8</c:v>
                </c:pt>
                <c:pt idx="49">
                  <c:v>0.6</c:v>
                </c:pt>
                <c:pt idx="50">
                  <c:v>1.0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840032"/>
        <c:axId val="168163680"/>
      </c:scatterChart>
      <c:valAx>
        <c:axId val="130840032"/>
        <c:scaling>
          <c:orientation val="minMax"/>
          <c:max val="100.0"/>
          <c:min val="20.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r>
                  <a: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Raven's Matrices Percentiles</a:t>
                </a:r>
              </a:p>
            </c:rich>
          </c:tx>
          <c:layout>
            <c:manualLayout>
              <c:xMode val="edge"/>
              <c:yMode val="edge"/>
              <c:x val="0.361711993307301"/>
              <c:y val="0.9146702818383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163680"/>
        <c:crosses val="autoZero"/>
        <c:crossBetween val="midCat"/>
      </c:valAx>
      <c:valAx>
        <c:axId val="168163680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% </a:t>
                </a:r>
                <a:r>
                  <a:rPr lang="en-US" sz="2400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YES for </a:t>
                </a:r>
                <a:r>
                  <a:rPr lang="en-US" sz="24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XXY_new</a:t>
                </a:r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840032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CB5AD-6982-944F-8617-BD6DE849EF0A}" type="doc">
      <dgm:prSet loTypeId="urn:microsoft.com/office/officeart/2008/layout/VerticalCurvedList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55BEFEE-8855-9A4E-A1E0-91AEA39272E6}">
      <dgm:prSet phldrT="[Text]"/>
      <dgm:spPr/>
      <dgm:t>
        <a:bodyPr/>
        <a:lstStyle/>
        <a:p>
          <a:r>
            <a:rPr lang="en-US" dirty="0" smtClean="0"/>
            <a:t>Flower</a:t>
          </a:r>
          <a:endParaRPr lang="en-US" dirty="0"/>
        </a:p>
      </dgm:t>
    </dgm:pt>
    <dgm:pt modelId="{A08FA3CE-6021-9E46-8934-80C693A30C57}" type="parTrans" cxnId="{20EE256A-FEEE-5544-BE69-85335177CB5F}">
      <dgm:prSet/>
      <dgm:spPr/>
      <dgm:t>
        <a:bodyPr/>
        <a:lstStyle/>
        <a:p>
          <a:endParaRPr lang="en-US"/>
        </a:p>
      </dgm:t>
    </dgm:pt>
    <dgm:pt modelId="{6CC1145D-0BE5-7145-BFEA-17DCD20DDE35}" type="sibTrans" cxnId="{20EE256A-FEEE-5544-BE69-85335177CB5F}">
      <dgm:prSet/>
      <dgm:spPr/>
      <dgm:t>
        <a:bodyPr/>
        <a:lstStyle/>
        <a:p>
          <a:endParaRPr lang="en-US"/>
        </a:p>
      </dgm:t>
    </dgm:pt>
    <dgm:pt modelId="{679DDEFB-1FC5-E840-AFB2-BAF6645EDF6C}">
      <dgm:prSet phldrT="[Text]"/>
      <dgm:spPr/>
      <dgm:t>
        <a:bodyPr/>
        <a:lstStyle/>
        <a:p>
          <a:r>
            <a:rPr lang="en-US" dirty="0" smtClean="0"/>
            <a:t>Animal</a:t>
          </a:r>
          <a:endParaRPr lang="en-US" dirty="0"/>
        </a:p>
      </dgm:t>
    </dgm:pt>
    <dgm:pt modelId="{F6FD208B-B657-0E4F-A242-13DF6BEDF013}" type="parTrans" cxnId="{AC6C2ACA-954A-C441-BC09-D87A0B93B04B}">
      <dgm:prSet/>
      <dgm:spPr/>
      <dgm:t>
        <a:bodyPr/>
        <a:lstStyle/>
        <a:p>
          <a:endParaRPr lang="en-US"/>
        </a:p>
      </dgm:t>
    </dgm:pt>
    <dgm:pt modelId="{9672ACC4-206A-D64A-BFA8-0880061EE339}" type="sibTrans" cxnId="{AC6C2ACA-954A-C441-BC09-D87A0B93B04B}">
      <dgm:prSet/>
      <dgm:spPr/>
      <dgm:t>
        <a:bodyPr/>
        <a:lstStyle/>
        <a:p>
          <a:endParaRPr lang="en-US"/>
        </a:p>
      </dgm:t>
    </dgm:pt>
    <dgm:pt modelId="{D33E2DCB-EC9B-184B-9585-96901EF8189F}">
      <dgm:prSet phldrT="[Text]"/>
      <dgm:spPr/>
      <dgm:t>
        <a:bodyPr/>
        <a:lstStyle/>
        <a:p>
          <a:r>
            <a:rPr lang="en-US" smtClean="0"/>
            <a:t>Tool</a:t>
          </a:r>
          <a:endParaRPr lang="en-US" dirty="0"/>
        </a:p>
      </dgm:t>
    </dgm:pt>
    <dgm:pt modelId="{AC8519C0-DFED-994D-A558-3452B19F1662}" type="parTrans" cxnId="{84D73CEE-C7CF-A44B-8B58-C9BA4AC3457C}">
      <dgm:prSet/>
      <dgm:spPr/>
      <dgm:t>
        <a:bodyPr/>
        <a:lstStyle/>
        <a:p>
          <a:endParaRPr lang="en-US"/>
        </a:p>
      </dgm:t>
    </dgm:pt>
    <dgm:pt modelId="{55365C02-4AA5-BF45-999B-4046D39AE9EA}" type="sibTrans" cxnId="{84D73CEE-C7CF-A44B-8B58-C9BA4AC3457C}">
      <dgm:prSet/>
      <dgm:spPr/>
      <dgm:t>
        <a:bodyPr/>
        <a:lstStyle/>
        <a:p>
          <a:endParaRPr lang="en-US"/>
        </a:p>
      </dgm:t>
    </dgm:pt>
    <dgm:pt modelId="{053B7AED-529A-1D4F-B453-002BBED8077F}" type="pres">
      <dgm:prSet presAssocID="{130CB5AD-6982-944F-8617-BD6DE849EF0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89E776D3-39E0-FB4C-B520-B1B7755D6A62}" type="pres">
      <dgm:prSet presAssocID="{130CB5AD-6982-944F-8617-BD6DE849EF0A}" presName="Name1" presStyleCnt="0"/>
      <dgm:spPr/>
    </dgm:pt>
    <dgm:pt modelId="{357E85F3-9536-3045-AB68-D7BA0301746A}" type="pres">
      <dgm:prSet presAssocID="{130CB5AD-6982-944F-8617-BD6DE849EF0A}" presName="cycle" presStyleCnt="0"/>
      <dgm:spPr/>
    </dgm:pt>
    <dgm:pt modelId="{77C1BC7D-C90D-8F46-9859-02A423DA694A}" type="pres">
      <dgm:prSet presAssocID="{130CB5AD-6982-944F-8617-BD6DE849EF0A}" presName="srcNode" presStyleLbl="node1" presStyleIdx="0" presStyleCnt="3"/>
      <dgm:spPr/>
    </dgm:pt>
    <dgm:pt modelId="{B4981D13-AAEF-3448-8363-7C59211B6290}" type="pres">
      <dgm:prSet presAssocID="{130CB5AD-6982-944F-8617-BD6DE849EF0A}" presName="conn" presStyleLbl="parChTrans1D2" presStyleIdx="0" presStyleCnt="1"/>
      <dgm:spPr/>
      <dgm:t>
        <a:bodyPr/>
        <a:lstStyle/>
        <a:p>
          <a:endParaRPr lang="en-US"/>
        </a:p>
      </dgm:t>
    </dgm:pt>
    <dgm:pt modelId="{0823B5E3-CCB7-CC48-8E12-A47113172F0F}" type="pres">
      <dgm:prSet presAssocID="{130CB5AD-6982-944F-8617-BD6DE849EF0A}" presName="extraNode" presStyleLbl="node1" presStyleIdx="0" presStyleCnt="3"/>
      <dgm:spPr/>
    </dgm:pt>
    <dgm:pt modelId="{ECA62FC6-C9DA-6040-A1D3-E9AD863F3291}" type="pres">
      <dgm:prSet presAssocID="{130CB5AD-6982-944F-8617-BD6DE849EF0A}" presName="dstNode" presStyleLbl="node1" presStyleIdx="0" presStyleCnt="3"/>
      <dgm:spPr/>
    </dgm:pt>
    <dgm:pt modelId="{4AD88930-ABC2-F643-8438-8B2014A50E9D}" type="pres">
      <dgm:prSet presAssocID="{655BEFEE-8855-9A4E-A1E0-91AEA39272E6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1C094-6DF4-CA48-9621-ABF3015DA2BB}" type="pres">
      <dgm:prSet presAssocID="{655BEFEE-8855-9A4E-A1E0-91AEA39272E6}" presName="accent_1" presStyleCnt="0"/>
      <dgm:spPr/>
    </dgm:pt>
    <dgm:pt modelId="{276023D6-A377-2E49-83F8-13ED1CB797EF}" type="pres">
      <dgm:prSet presAssocID="{655BEFEE-8855-9A4E-A1E0-91AEA39272E6}" presName="accentRepeatNode" presStyleLbl="solidFgAcc1" presStyleIdx="0" presStyleCnt="3"/>
      <dgm:spPr/>
    </dgm:pt>
    <dgm:pt modelId="{C86C126F-506D-E047-8A7F-FE462F791328}" type="pres">
      <dgm:prSet presAssocID="{679DDEFB-1FC5-E840-AFB2-BAF6645EDF6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3F91D-E77F-E949-AC94-C50C81408132}" type="pres">
      <dgm:prSet presAssocID="{679DDEFB-1FC5-E840-AFB2-BAF6645EDF6C}" presName="accent_2" presStyleCnt="0"/>
      <dgm:spPr/>
    </dgm:pt>
    <dgm:pt modelId="{504EE168-7785-644E-8F73-DA48B15B18D8}" type="pres">
      <dgm:prSet presAssocID="{679DDEFB-1FC5-E840-AFB2-BAF6645EDF6C}" presName="accentRepeatNode" presStyleLbl="solidFgAcc1" presStyleIdx="1" presStyleCnt="3"/>
      <dgm:spPr/>
    </dgm:pt>
    <dgm:pt modelId="{0E5B489A-772E-2C4D-B745-D4C817EE4D0F}" type="pres">
      <dgm:prSet presAssocID="{D33E2DCB-EC9B-184B-9585-96901EF8189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22B642-892A-FA46-9FF2-B1776CC8C63A}" type="pres">
      <dgm:prSet presAssocID="{D33E2DCB-EC9B-184B-9585-96901EF8189F}" presName="accent_3" presStyleCnt="0"/>
      <dgm:spPr/>
    </dgm:pt>
    <dgm:pt modelId="{50AA3FDA-95A1-574F-AA5B-88C24BE4339C}" type="pres">
      <dgm:prSet presAssocID="{D33E2DCB-EC9B-184B-9585-96901EF8189F}" presName="accentRepeatNode" presStyleLbl="solidFgAcc1" presStyleIdx="2" presStyleCnt="3"/>
      <dgm:spPr/>
    </dgm:pt>
  </dgm:ptLst>
  <dgm:cxnLst>
    <dgm:cxn modelId="{5F131792-F76E-6C49-8662-A1A94D6E13D0}" type="presOf" srcId="{6CC1145D-0BE5-7145-BFEA-17DCD20DDE35}" destId="{B4981D13-AAEF-3448-8363-7C59211B6290}" srcOrd="0" destOrd="0" presId="urn:microsoft.com/office/officeart/2008/layout/VerticalCurvedList"/>
    <dgm:cxn modelId="{84D73CEE-C7CF-A44B-8B58-C9BA4AC3457C}" srcId="{130CB5AD-6982-944F-8617-BD6DE849EF0A}" destId="{D33E2DCB-EC9B-184B-9585-96901EF8189F}" srcOrd="2" destOrd="0" parTransId="{AC8519C0-DFED-994D-A558-3452B19F1662}" sibTransId="{55365C02-4AA5-BF45-999B-4046D39AE9EA}"/>
    <dgm:cxn modelId="{20EE256A-FEEE-5544-BE69-85335177CB5F}" srcId="{130CB5AD-6982-944F-8617-BD6DE849EF0A}" destId="{655BEFEE-8855-9A4E-A1E0-91AEA39272E6}" srcOrd="0" destOrd="0" parTransId="{A08FA3CE-6021-9E46-8934-80C693A30C57}" sibTransId="{6CC1145D-0BE5-7145-BFEA-17DCD20DDE35}"/>
    <dgm:cxn modelId="{BA9E77ED-4656-5149-A1BE-9A75A62E1793}" type="presOf" srcId="{130CB5AD-6982-944F-8617-BD6DE849EF0A}" destId="{053B7AED-529A-1D4F-B453-002BBED8077F}" srcOrd="0" destOrd="0" presId="urn:microsoft.com/office/officeart/2008/layout/VerticalCurvedList"/>
    <dgm:cxn modelId="{E0F4680C-1CB5-144D-BBF5-F787EBAAB270}" type="presOf" srcId="{679DDEFB-1FC5-E840-AFB2-BAF6645EDF6C}" destId="{C86C126F-506D-E047-8A7F-FE462F791328}" srcOrd="0" destOrd="0" presId="urn:microsoft.com/office/officeart/2008/layout/VerticalCurvedList"/>
    <dgm:cxn modelId="{7E56BD0F-8A4F-EA43-8432-215A3A335348}" type="presOf" srcId="{D33E2DCB-EC9B-184B-9585-96901EF8189F}" destId="{0E5B489A-772E-2C4D-B745-D4C817EE4D0F}" srcOrd="0" destOrd="0" presId="urn:microsoft.com/office/officeart/2008/layout/VerticalCurvedList"/>
    <dgm:cxn modelId="{B21AAE25-062C-824B-9EA2-1643D22ABBB2}" type="presOf" srcId="{655BEFEE-8855-9A4E-A1E0-91AEA39272E6}" destId="{4AD88930-ABC2-F643-8438-8B2014A50E9D}" srcOrd="0" destOrd="0" presId="urn:microsoft.com/office/officeart/2008/layout/VerticalCurvedList"/>
    <dgm:cxn modelId="{AC6C2ACA-954A-C441-BC09-D87A0B93B04B}" srcId="{130CB5AD-6982-944F-8617-BD6DE849EF0A}" destId="{679DDEFB-1FC5-E840-AFB2-BAF6645EDF6C}" srcOrd="1" destOrd="0" parTransId="{F6FD208B-B657-0E4F-A242-13DF6BEDF013}" sibTransId="{9672ACC4-206A-D64A-BFA8-0880061EE339}"/>
    <dgm:cxn modelId="{964E6665-65CC-434C-9E5F-7E293857047E}" type="presParOf" srcId="{053B7AED-529A-1D4F-B453-002BBED8077F}" destId="{89E776D3-39E0-FB4C-B520-B1B7755D6A62}" srcOrd="0" destOrd="0" presId="urn:microsoft.com/office/officeart/2008/layout/VerticalCurvedList"/>
    <dgm:cxn modelId="{4BE31EE4-8CAD-1B4E-AA26-A16558F28CDE}" type="presParOf" srcId="{89E776D3-39E0-FB4C-B520-B1B7755D6A62}" destId="{357E85F3-9536-3045-AB68-D7BA0301746A}" srcOrd="0" destOrd="0" presId="urn:microsoft.com/office/officeart/2008/layout/VerticalCurvedList"/>
    <dgm:cxn modelId="{45DD10E7-4FDF-A949-BA4D-74CF7FC5C988}" type="presParOf" srcId="{357E85F3-9536-3045-AB68-D7BA0301746A}" destId="{77C1BC7D-C90D-8F46-9859-02A423DA694A}" srcOrd="0" destOrd="0" presId="urn:microsoft.com/office/officeart/2008/layout/VerticalCurvedList"/>
    <dgm:cxn modelId="{57CD3D71-8C11-9149-9A71-368BBA976872}" type="presParOf" srcId="{357E85F3-9536-3045-AB68-D7BA0301746A}" destId="{B4981D13-AAEF-3448-8363-7C59211B6290}" srcOrd="1" destOrd="0" presId="urn:microsoft.com/office/officeart/2008/layout/VerticalCurvedList"/>
    <dgm:cxn modelId="{116A21C0-69A4-824D-A24E-1F23972E4A9D}" type="presParOf" srcId="{357E85F3-9536-3045-AB68-D7BA0301746A}" destId="{0823B5E3-CCB7-CC48-8E12-A47113172F0F}" srcOrd="2" destOrd="0" presId="urn:microsoft.com/office/officeart/2008/layout/VerticalCurvedList"/>
    <dgm:cxn modelId="{DAA6575B-6F17-BF41-9A6F-A435A90894A7}" type="presParOf" srcId="{357E85F3-9536-3045-AB68-D7BA0301746A}" destId="{ECA62FC6-C9DA-6040-A1D3-E9AD863F3291}" srcOrd="3" destOrd="0" presId="urn:microsoft.com/office/officeart/2008/layout/VerticalCurvedList"/>
    <dgm:cxn modelId="{1604E178-9019-6347-8986-76ED056A6918}" type="presParOf" srcId="{89E776D3-39E0-FB4C-B520-B1B7755D6A62}" destId="{4AD88930-ABC2-F643-8438-8B2014A50E9D}" srcOrd="1" destOrd="0" presId="urn:microsoft.com/office/officeart/2008/layout/VerticalCurvedList"/>
    <dgm:cxn modelId="{0413EEEF-9695-3447-B01D-C7EC34B42710}" type="presParOf" srcId="{89E776D3-39E0-FB4C-B520-B1B7755D6A62}" destId="{0E71C094-6DF4-CA48-9621-ABF3015DA2BB}" srcOrd="2" destOrd="0" presId="urn:microsoft.com/office/officeart/2008/layout/VerticalCurvedList"/>
    <dgm:cxn modelId="{A00E31E0-F609-F447-8896-2B306E79404D}" type="presParOf" srcId="{0E71C094-6DF4-CA48-9621-ABF3015DA2BB}" destId="{276023D6-A377-2E49-83F8-13ED1CB797EF}" srcOrd="0" destOrd="0" presId="urn:microsoft.com/office/officeart/2008/layout/VerticalCurvedList"/>
    <dgm:cxn modelId="{D6608120-DCB5-5943-9589-1C83DE859358}" type="presParOf" srcId="{89E776D3-39E0-FB4C-B520-B1B7755D6A62}" destId="{C86C126F-506D-E047-8A7F-FE462F791328}" srcOrd="3" destOrd="0" presId="urn:microsoft.com/office/officeart/2008/layout/VerticalCurvedList"/>
    <dgm:cxn modelId="{660DA9D8-FF71-2444-A52E-D9DB9992E17E}" type="presParOf" srcId="{89E776D3-39E0-FB4C-B520-B1B7755D6A62}" destId="{6933F91D-E77F-E949-AC94-C50C81408132}" srcOrd="4" destOrd="0" presId="urn:microsoft.com/office/officeart/2008/layout/VerticalCurvedList"/>
    <dgm:cxn modelId="{8AA3C2B4-D8D9-D643-93BD-52686CCA1095}" type="presParOf" srcId="{6933F91D-E77F-E949-AC94-C50C81408132}" destId="{504EE168-7785-644E-8F73-DA48B15B18D8}" srcOrd="0" destOrd="0" presId="urn:microsoft.com/office/officeart/2008/layout/VerticalCurvedList"/>
    <dgm:cxn modelId="{47CB1A9F-B911-5248-9095-687F49EB0B6A}" type="presParOf" srcId="{89E776D3-39E0-FB4C-B520-B1B7755D6A62}" destId="{0E5B489A-772E-2C4D-B745-D4C817EE4D0F}" srcOrd="5" destOrd="0" presId="urn:microsoft.com/office/officeart/2008/layout/VerticalCurvedList"/>
    <dgm:cxn modelId="{C9A09047-6A78-0D4E-B3B9-6F859EE40FDD}" type="presParOf" srcId="{89E776D3-39E0-FB4C-B520-B1B7755D6A62}" destId="{3422B642-892A-FA46-9FF2-B1776CC8C63A}" srcOrd="6" destOrd="0" presId="urn:microsoft.com/office/officeart/2008/layout/VerticalCurvedList"/>
    <dgm:cxn modelId="{AC6F7F5B-75D7-2141-BEA0-0B2640D1FB47}" type="presParOf" srcId="{3422B642-892A-FA46-9FF2-B1776CC8C63A}" destId="{50AA3FDA-95A1-574F-AA5B-88C24BE433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0CB5AD-6982-944F-8617-BD6DE849EF0A}" type="doc">
      <dgm:prSet loTypeId="urn:microsoft.com/office/officeart/2008/layout/VerticalCurvedList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79DDEFB-1FC5-E840-AFB2-BAF6645EDF6C}">
      <dgm:prSet phldrT="[Text]"/>
      <dgm:spPr/>
      <dgm:t>
        <a:bodyPr/>
        <a:lstStyle/>
        <a:p>
          <a:r>
            <a:rPr lang="en-US" dirty="0" smtClean="0"/>
            <a:t>Yes</a:t>
          </a:r>
          <a:endParaRPr lang="en-US" dirty="0"/>
        </a:p>
      </dgm:t>
    </dgm:pt>
    <dgm:pt modelId="{F6FD208B-B657-0E4F-A242-13DF6BEDF013}" type="parTrans" cxnId="{AC6C2ACA-954A-C441-BC09-D87A0B93B04B}">
      <dgm:prSet/>
      <dgm:spPr/>
      <dgm:t>
        <a:bodyPr/>
        <a:lstStyle/>
        <a:p>
          <a:endParaRPr lang="en-US"/>
        </a:p>
      </dgm:t>
    </dgm:pt>
    <dgm:pt modelId="{9672ACC4-206A-D64A-BFA8-0880061EE339}" type="sibTrans" cxnId="{AC6C2ACA-954A-C441-BC09-D87A0B93B04B}">
      <dgm:prSet/>
      <dgm:spPr/>
      <dgm:t>
        <a:bodyPr/>
        <a:lstStyle/>
        <a:p>
          <a:endParaRPr lang="en-US"/>
        </a:p>
      </dgm:t>
    </dgm:pt>
    <dgm:pt modelId="{D33E2DCB-EC9B-184B-9585-96901EF8189F}">
      <dgm:prSet phldrT="[Text]"/>
      <dgm:spPr/>
      <dgm:t>
        <a:bodyPr/>
        <a:lstStyle/>
        <a:p>
          <a:r>
            <a:rPr lang="en-US" smtClean="0"/>
            <a:t>No</a:t>
          </a:r>
          <a:endParaRPr lang="en-US" dirty="0"/>
        </a:p>
      </dgm:t>
    </dgm:pt>
    <dgm:pt modelId="{AC8519C0-DFED-994D-A558-3452B19F1662}" type="parTrans" cxnId="{84D73CEE-C7CF-A44B-8B58-C9BA4AC3457C}">
      <dgm:prSet/>
      <dgm:spPr/>
      <dgm:t>
        <a:bodyPr/>
        <a:lstStyle/>
        <a:p>
          <a:endParaRPr lang="en-US"/>
        </a:p>
      </dgm:t>
    </dgm:pt>
    <dgm:pt modelId="{55365C02-4AA5-BF45-999B-4046D39AE9EA}" type="sibTrans" cxnId="{84D73CEE-C7CF-A44B-8B58-C9BA4AC3457C}">
      <dgm:prSet/>
      <dgm:spPr/>
      <dgm:t>
        <a:bodyPr/>
        <a:lstStyle/>
        <a:p>
          <a:endParaRPr lang="en-US"/>
        </a:p>
      </dgm:t>
    </dgm:pt>
    <dgm:pt modelId="{053B7AED-529A-1D4F-B453-002BBED8077F}" type="pres">
      <dgm:prSet presAssocID="{130CB5AD-6982-944F-8617-BD6DE849EF0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89E776D3-39E0-FB4C-B520-B1B7755D6A62}" type="pres">
      <dgm:prSet presAssocID="{130CB5AD-6982-944F-8617-BD6DE849EF0A}" presName="Name1" presStyleCnt="0"/>
      <dgm:spPr/>
    </dgm:pt>
    <dgm:pt modelId="{357E85F3-9536-3045-AB68-D7BA0301746A}" type="pres">
      <dgm:prSet presAssocID="{130CB5AD-6982-944F-8617-BD6DE849EF0A}" presName="cycle" presStyleCnt="0"/>
      <dgm:spPr/>
    </dgm:pt>
    <dgm:pt modelId="{77C1BC7D-C90D-8F46-9859-02A423DA694A}" type="pres">
      <dgm:prSet presAssocID="{130CB5AD-6982-944F-8617-BD6DE849EF0A}" presName="srcNode" presStyleLbl="node1" presStyleIdx="0" presStyleCnt="2"/>
      <dgm:spPr/>
    </dgm:pt>
    <dgm:pt modelId="{B4981D13-AAEF-3448-8363-7C59211B6290}" type="pres">
      <dgm:prSet presAssocID="{130CB5AD-6982-944F-8617-BD6DE849EF0A}" presName="conn" presStyleLbl="parChTrans1D2" presStyleIdx="0" presStyleCnt="1"/>
      <dgm:spPr/>
      <dgm:t>
        <a:bodyPr/>
        <a:lstStyle/>
        <a:p>
          <a:endParaRPr lang="en-US"/>
        </a:p>
      </dgm:t>
    </dgm:pt>
    <dgm:pt modelId="{0823B5E3-CCB7-CC48-8E12-A47113172F0F}" type="pres">
      <dgm:prSet presAssocID="{130CB5AD-6982-944F-8617-BD6DE849EF0A}" presName="extraNode" presStyleLbl="node1" presStyleIdx="0" presStyleCnt="2"/>
      <dgm:spPr/>
    </dgm:pt>
    <dgm:pt modelId="{ECA62FC6-C9DA-6040-A1D3-E9AD863F3291}" type="pres">
      <dgm:prSet presAssocID="{130CB5AD-6982-944F-8617-BD6DE849EF0A}" presName="dstNode" presStyleLbl="node1" presStyleIdx="0" presStyleCnt="2"/>
      <dgm:spPr/>
    </dgm:pt>
    <dgm:pt modelId="{53AE3CBF-1C61-FE47-8422-F50C03E1662E}" type="pres">
      <dgm:prSet presAssocID="{679DDEFB-1FC5-E840-AFB2-BAF6645EDF6C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2F0DE-8335-334C-877D-BDB70BEAADE8}" type="pres">
      <dgm:prSet presAssocID="{679DDEFB-1FC5-E840-AFB2-BAF6645EDF6C}" presName="accent_1" presStyleCnt="0"/>
      <dgm:spPr/>
    </dgm:pt>
    <dgm:pt modelId="{504EE168-7785-644E-8F73-DA48B15B18D8}" type="pres">
      <dgm:prSet presAssocID="{679DDEFB-1FC5-E840-AFB2-BAF6645EDF6C}" presName="accentRepeatNode" presStyleLbl="solidFgAcc1" presStyleIdx="0" presStyleCnt="2"/>
      <dgm:spPr/>
    </dgm:pt>
    <dgm:pt modelId="{737ED95B-B599-F841-9A3A-A91C3D33D322}" type="pres">
      <dgm:prSet presAssocID="{D33E2DCB-EC9B-184B-9585-96901EF8189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39BC9D-3D29-F54F-9A35-CEA2C7BEAED2}" type="pres">
      <dgm:prSet presAssocID="{D33E2DCB-EC9B-184B-9585-96901EF8189F}" presName="accent_2" presStyleCnt="0"/>
      <dgm:spPr/>
    </dgm:pt>
    <dgm:pt modelId="{50AA3FDA-95A1-574F-AA5B-88C24BE4339C}" type="pres">
      <dgm:prSet presAssocID="{D33E2DCB-EC9B-184B-9585-96901EF8189F}" presName="accentRepeatNode" presStyleLbl="solidFgAcc1" presStyleIdx="1" presStyleCnt="2"/>
      <dgm:spPr/>
    </dgm:pt>
  </dgm:ptLst>
  <dgm:cxnLst>
    <dgm:cxn modelId="{200EAB1F-1B2D-A947-B923-45F19B1091B9}" type="presOf" srcId="{679DDEFB-1FC5-E840-AFB2-BAF6645EDF6C}" destId="{53AE3CBF-1C61-FE47-8422-F50C03E1662E}" srcOrd="0" destOrd="0" presId="urn:microsoft.com/office/officeart/2008/layout/VerticalCurvedList"/>
    <dgm:cxn modelId="{84D73CEE-C7CF-A44B-8B58-C9BA4AC3457C}" srcId="{130CB5AD-6982-944F-8617-BD6DE849EF0A}" destId="{D33E2DCB-EC9B-184B-9585-96901EF8189F}" srcOrd="1" destOrd="0" parTransId="{AC8519C0-DFED-994D-A558-3452B19F1662}" sibTransId="{55365C02-4AA5-BF45-999B-4046D39AE9EA}"/>
    <dgm:cxn modelId="{95173D45-83AF-3146-9E97-B3AB1880EB7E}" type="presOf" srcId="{D33E2DCB-EC9B-184B-9585-96901EF8189F}" destId="{737ED95B-B599-F841-9A3A-A91C3D33D322}" srcOrd="0" destOrd="0" presId="urn:microsoft.com/office/officeart/2008/layout/VerticalCurvedList"/>
    <dgm:cxn modelId="{878B605A-BF6C-6549-A9C7-7EDE098D64F5}" type="presOf" srcId="{9672ACC4-206A-D64A-BFA8-0880061EE339}" destId="{B4981D13-AAEF-3448-8363-7C59211B6290}" srcOrd="0" destOrd="0" presId="urn:microsoft.com/office/officeart/2008/layout/VerticalCurvedList"/>
    <dgm:cxn modelId="{D5B06216-29E4-FA42-9373-DF706650DB05}" type="presOf" srcId="{130CB5AD-6982-944F-8617-BD6DE849EF0A}" destId="{053B7AED-529A-1D4F-B453-002BBED8077F}" srcOrd="0" destOrd="0" presId="urn:microsoft.com/office/officeart/2008/layout/VerticalCurvedList"/>
    <dgm:cxn modelId="{AC6C2ACA-954A-C441-BC09-D87A0B93B04B}" srcId="{130CB5AD-6982-944F-8617-BD6DE849EF0A}" destId="{679DDEFB-1FC5-E840-AFB2-BAF6645EDF6C}" srcOrd="0" destOrd="0" parTransId="{F6FD208B-B657-0E4F-A242-13DF6BEDF013}" sibTransId="{9672ACC4-206A-D64A-BFA8-0880061EE339}"/>
    <dgm:cxn modelId="{C3B3EA95-7343-684C-9A1E-CE92B76A03C8}" type="presParOf" srcId="{053B7AED-529A-1D4F-B453-002BBED8077F}" destId="{89E776D3-39E0-FB4C-B520-B1B7755D6A62}" srcOrd="0" destOrd="0" presId="urn:microsoft.com/office/officeart/2008/layout/VerticalCurvedList"/>
    <dgm:cxn modelId="{C8B4F444-315D-F14E-A24E-8743F210EBB5}" type="presParOf" srcId="{89E776D3-39E0-FB4C-B520-B1B7755D6A62}" destId="{357E85F3-9536-3045-AB68-D7BA0301746A}" srcOrd="0" destOrd="0" presId="urn:microsoft.com/office/officeart/2008/layout/VerticalCurvedList"/>
    <dgm:cxn modelId="{A32D1607-F43A-DF45-A926-2158626196B7}" type="presParOf" srcId="{357E85F3-9536-3045-AB68-D7BA0301746A}" destId="{77C1BC7D-C90D-8F46-9859-02A423DA694A}" srcOrd="0" destOrd="0" presId="urn:microsoft.com/office/officeart/2008/layout/VerticalCurvedList"/>
    <dgm:cxn modelId="{E65023F4-939A-2348-BFF4-3EE9EDF0B016}" type="presParOf" srcId="{357E85F3-9536-3045-AB68-D7BA0301746A}" destId="{B4981D13-AAEF-3448-8363-7C59211B6290}" srcOrd="1" destOrd="0" presId="urn:microsoft.com/office/officeart/2008/layout/VerticalCurvedList"/>
    <dgm:cxn modelId="{94355ACA-8A27-0F44-8498-0086346A7FEE}" type="presParOf" srcId="{357E85F3-9536-3045-AB68-D7BA0301746A}" destId="{0823B5E3-CCB7-CC48-8E12-A47113172F0F}" srcOrd="2" destOrd="0" presId="urn:microsoft.com/office/officeart/2008/layout/VerticalCurvedList"/>
    <dgm:cxn modelId="{594EF963-D6D4-6A4B-9075-64DFE5A60CCC}" type="presParOf" srcId="{357E85F3-9536-3045-AB68-D7BA0301746A}" destId="{ECA62FC6-C9DA-6040-A1D3-E9AD863F3291}" srcOrd="3" destOrd="0" presId="urn:microsoft.com/office/officeart/2008/layout/VerticalCurvedList"/>
    <dgm:cxn modelId="{3FAAE9E4-A6DB-664D-9934-CB74F343497E}" type="presParOf" srcId="{89E776D3-39E0-FB4C-B520-B1B7755D6A62}" destId="{53AE3CBF-1C61-FE47-8422-F50C03E1662E}" srcOrd="1" destOrd="0" presId="urn:microsoft.com/office/officeart/2008/layout/VerticalCurvedList"/>
    <dgm:cxn modelId="{6F0BF79B-7E7B-B048-B906-EEB28F8DC950}" type="presParOf" srcId="{89E776D3-39E0-FB4C-B520-B1B7755D6A62}" destId="{F282F0DE-8335-334C-877D-BDB70BEAADE8}" srcOrd="2" destOrd="0" presId="urn:microsoft.com/office/officeart/2008/layout/VerticalCurvedList"/>
    <dgm:cxn modelId="{D3641A19-5981-5844-A660-B752E33D97D0}" type="presParOf" srcId="{F282F0DE-8335-334C-877D-BDB70BEAADE8}" destId="{504EE168-7785-644E-8F73-DA48B15B18D8}" srcOrd="0" destOrd="0" presId="urn:microsoft.com/office/officeart/2008/layout/VerticalCurvedList"/>
    <dgm:cxn modelId="{0CC7C507-06C6-B24F-B06E-BCCA01BF930B}" type="presParOf" srcId="{89E776D3-39E0-FB4C-B520-B1B7755D6A62}" destId="{737ED95B-B599-F841-9A3A-A91C3D33D322}" srcOrd="3" destOrd="0" presId="urn:microsoft.com/office/officeart/2008/layout/VerticalCurvedList"/>
    <dgm:cxn modelId="{C36E3670-51E6-394C-8CDE-8AC8DDFE3D43}" type="presParOf" srcId="{89E776D3-39E0-FB4C-B520-B1B7755D6A62}" destId="{9339BC9D-3D29-F54F-9A35-CEA2C7BEAED2}" srcOrd="4" destOrd="0" presId="urn:microsoft.com/office/officeart/2008/layout/VerticalCurvedList"/>
    <dgm:cxn modelId="{2DEF851D-5313-5B47-93B3-5EA2B4FABEA9}" type="presParOf" srcId="{9339BC9D-3D29-F54F-9A35-CEA2C7BEAED2}" destId="{50AA3FDA-95A1-574F-AA5B-88C24BE433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0CB5AD-6982-944F-8617-BD6DE849EF0A}" type="doc">
      <dgm:prSet loTypeId="urn:microsoft.com/office/officeart/2008/layout/VerticalCurvedList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79DDEFB-1FC5-E840-AFB2-BAF6645EDF6C}">
      <dgm:prSet phldrT="[Text]"/>
      <dgm:spPr/>
      <dgm:t>
        <a:bodyPr/>
        <a:lstStyle/>
        <a:p>
          <a:r>
            <a:rPr lang="en-US" dirty="0" smtClean="0"/>
            <a:t>Yes</a:t>
          </a:r>
          <a:endParaRPr lang="en-US" dirty="0"/>
        </a:p>
      </dgm:t>
    </dgm:pt>
    <dgm:pt modelId="{F6FD208B-B657-0E4F-A242-13DF6BEDF013}" type="parTrans" cxnId="{AC6C2ACA-954A-C441-BC09-D87A0B93B04B}">
      <dgm:prSet/>
      <dgm:spPr/>
      <dgm:t>
        <a:bodyPr/>
        <a:lstStyle/>
        <a:p>
          <a:endParaRPr lang="en-US"/>
        </a:p>
      </dgm:t>
    </dgm:pt>
    <dgm:pt modelId="{9672ACC4-206A-D64A-BFA8-0880061EE339}" type="sibTrans" cxnId="{AC6C2ACA-954A-C441-BC09-D87A0B93B04B}">
      <dgm:prSet/>
      <dgm:spPr/>
      <dgm:t>
        <a:bodyPr/>
        <a:lstStyle/>
        <a:p>
          <a:endParaRPr lang="en-US"/>
        </a:p>
      </dgm:t>
    </dgm:pt>
    <dgm:pt modelId="{D33E2DCB-EC9B-184B-9585-96901EF8189F}">
      <dgm:prSet phldrT="[Text]"/>
      <dgm:spPr/>
      <dgm:t>
        <a:bodyPr/>
        <a:lstStyle/>
        <a:p>
          <a:r>
            <a:rPr lang="en-US" smtClean="0"/>
            <a:t>No</a:t>
          </a:r>
          <a:endParaRPr lang="en-US" dirty="0"/>
        </a:p>
      </dgm:t>
    </dgm:pt>
    <dgm:pt modelId="{AC8519C0-DFED-994D-A558-3452B19F1662}" type="parTrans" cxnId="{84D73CEE-C7CF-A44B-8B58-C9BA4AC3457C}">
      <dgm:prSet/>
      <dgm:spPr/>
      <dgm:t>
        <a:bodyPr/>
        <a:lstStyle/>
        <a:p>
          <a:endParaRPr lang="en-US"/>
        </a:p>
      </dgm:t>
    </dgm:pt>
    <dgm:pt modelId="{55365C02-4AA5-BF45-999B-4046D39AE9EA}" type="sibTrans" cxnId="{84D73CEE-C7CF-A44B-8B58-C9BA4AC3457C}">
      <dgm:prSet/>
      <dgm:spPr/>
      <dgm:t>
        <a:bodyPr/>
        <a:lstStyle/>
        <a:p>
          <a:endParaRPr lang="en-US"/>
        </a:p>
      </dgm:t>
    </dgm:pt>
    <dgm:pt modelId="{053B7AED-529A-1D4F-B453-002BBED8077F}" type="pres">
      <dgm:prSet presAssocID="{130CB5AD-6982-944F-8617-BD6DE849EF0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89E776D3-39E0-FB4C-B520-B1B7755D6A62}" type="pres">
      <dgm:prSet presAssocID="{130CB5AD-6982-944F-8617-BD6DE849EF0A}" presName="Name1" presStyleCnt="0"/>
      <dgm:spPr/>
    </dgm:pt>
    <dgm:pt modelId="{357E85F3-9536-3045-AB68-D7BA0301746A}" type="pres">
      <dgm:prSet presAssocID="{130CB5AD-6982-944F-8617-BD6DE849EF0A}" presName="cycle" presStyleCnt="0"/>
      <dgm:spPr/>
    </dgm:pt>
    <dgm:pt modelId="{77C1BC7D-C90D-8F46-9859-02A423DA694A}" type="pres">
      <dgm:prSet presAssocID="{130CB5AD-6982-944F-8617-BD6DE849EF0A}" presName="srcNode" presStyleLbl="node1" presStyleIdx="0" presStyleCnt="2"/>
      <dgm:spPr/>
    </dgm:pt>
    <dgm:pt modelId="{B4981D13-AAEF-3448-8363-7C59211B6290}" type="pres">
      <dgm:prSet presAssocID="{130CB5AD-6982-944F-8617-BD6DE849EF0A}" presName="conn" presStyleLbl="parChTrans1D2" presStyleIdx="0" presStyleCnt="1"/>
      <dgm:spPr/>
      <dgm:t>
        <a:bodyPr/>
        <a:lstStyle/>
        <a:p>
          <a:endParaRPr lang="en-US"/>
        </a:p>
      </dgm:t>
    </dgm:pt>
    <dgm:pt modelId="{0823B5E3-CCB7-CC48-8E12-A47113172F0F}" type="pres">
      <dgm:prSet presAssocID="{130CB5AD-6982-944F-8617-BD6DE849EF0A}" presName="extraNode" presStyleLbl="node1" presStyleIdx="0" presStyleCnt="2"/>
      <dgm:spPr/>
    </dgm:pt>
    <dgm:pt modelId="{ECA62FC6-C9DA-6040-A1D3-E9AD863F3291}" type="pres">
      <dgm:prSet presAssocID="{130CB5AD-6982-944F-8617-BD6DE849EF0A}" presName="dstNode" presStyleLbl="node1" presStyleIdx="0" presStyleCnt="2"/>
      <dgm:spPr/>
    </dgm:pt>
    <dgm:pt modelId="{53AE3CBF-1C61-FE47-8422-F50C03E1662E}" type="pres">
      <dgm:prSet presAssocID="{679DDEFB-1FC5-E840-AFB2-BAF6645EDF6C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2F0DE-8335-334C-877D-BDB70BEAADE8}" type="pres">
      <dgm:prSet presAssocID="{679DDEFB-1FC5-E840-AFB2-BAF6645EDF6C}" presName="accent_1" presStyleCnt="0"/>
      <dgm:spPr/>
    </dgm:pt>
    <dgm:pt modelId="{504EE168-7785-644E-8F73-DA48B15B18D8}" type="pres">
      <dgm:prSet presAssocID="{679DDEFB-1FC5-E840-AFB2-BAF6645EDF6C}" presName="accentRepeatNode" presStyleLbl="solidFgAcc1" presStyleIdx="0" presStyleCnt="2"/>
      <dgm:spPr/>
    </dgm:pt>
    <dgm:pt modelId="{737ED95B-B599-F841-9A3A-A91C3D33D322}" type="pres">
      <dgm:prSet presAssocID="{D33E2DCB-EC9B-184B-9585-96901EF8189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39BC9D-3D29-F54F-9A35-CEA2C7BEAED2}" type="pres">
      <dgm:prSet presAssocID="{D33E2DCB-EC9B-184B-9585-96901EF8189F}" presName="accent_2" presStyleCnt="0"/>
      <dgm:spPr/>
    </dgm:pt>
    <dgm:pt modelId="{50AA3FDA-95A1-574F-AA5B-88C24BE4339C}" type="pres">
      <dgm:prSet presAssocID="{D33E2DCB-EC9B-184B-9585-96901EF8189F}" presName="accentRepeatNode" presStyleLbl="solidFgAcc1" presStyleIdx="1" presStyleCnt="2"/>
      <dgm:spPr/>
    </dgm:pt>
  </dgm:ptLst>
  <dgm:cxnLst>
    <dgm:cxn modelId="{8A84C24B-B909-5742-BB2D-C41BA5CBA653}" type="presOf" srcId="{130CB5AD-6982-944F-8617-BD6DE849EF0A}" destId="{053B7AED-529A-1D4F-B453-002BBED8077F}" srcOrd="0" destOrd="0" presId="urn:microsoft.com/office/officeart/2008/layout/VerticalCurvedList"/>
    <dgm:cxn modelId="{E61F9087-F3C2-2149-BDE3-43D23FB0C672}" type="presOf" srcId="{9672ACC4-206A-D64A-BFA8-0880061EE339}" destId="{B4981D13-AAEF-3448-8363-7C59211B6290}" srcOrd="0" destOrd="0" presId="urn:microsoft.com/office/officeart/2008/layout/VerticalCurvedList"/>
    <dgm:cxn modelId="{84D73CEE-C7CF-A44B-8B58-C9BA4AC3457C}" srcId="{130CB5AD-6982-944F-8617-BD6DE849EF0A}" destId="{D33E2DCB-EC9B-184B-9585-96901EF8189F}" srcOrd="1" destOrd="0" parTransId="{AC8519C0-DFED-994D-A558-3452B19F1662}" sibTransId="{55365C02-4AA5-BF45-999B-4046D39AE9EA}"/>
    <dgm:cxn modelId="{AC6C2ACA-954A-C441-BC09-D87A0B93B04B}" srcId="{130CB5AD-6982-944F-8617-BD6DE849EF0A}" destId="{679DDEFB-1FC5-E840-AFB2-BAF6645EDF6C}" srcOrd="0" destOrd="0" parTransId="{F6FD208B-B657-0E4F-A242-13DF6BEDF013}" sibTransId="{9672ACC4-206A-D64A-BFA8-0880061EE339}"/>
    <dgm:cxn modelId="{6F27A24B-B46A-DC40-9690-16372A5825DE}" type="presOf" srcId="{679DDEFB-1FC5-E840-AFB2-BAF6645EDF6C}" destId="{53AE3CBF-1C61-FE47-8422-F50C03E1662E}" srcOrd="0" destOrd="0" presId="urn:microsoft.com/office/officeart/2008/layout/VerticalCurvedList"/>
    <dgm:cxn modelId="{8389E2F5-AD91-8146-963B-620EF0AC00ED}" type="presOf" srcId="{D33E2DCB-EC9B-184B-9585-96901EF8189F}" destId="{737ED95B-B599-F841-9A3A-A91C3D33D322}" srcOrd="0" destOrd="0" presId="urn:microsoft.com/office/officeart/2008/layout/VerticalCurvedList"/>
    <dgm:cxn modelId="{9AC02729-7BE0-2C4B-A6C8-2C6E9CA7D1CE}" type="presParOf" srcId="{053B7AED-529A-1D4F-B453-002BBED8077F}" destId="{89E776D3-39E0-FB4C-B520-B1B7755D6A62}" srcOrd="0" destOrd="0" presId="urn:microsoft.com/office/officeart/2008/layout/VerticalCurvedList"/>
    <dgm:cxn modelId="{365CDD33-75D8-1242-8110-740A17191F35}" type="presParOf" srcId="{89E776D3-39E0-FB4C-B520-B1B7755D6A62}" destId="{357E85F3-9536-3045-AB68-D7BA0301746A}" srcOrd="0" destOrd="0" presId="urn:microsoft.com/office/officeart/2008/layout/VerticalCurvedList"/>
    <dgm:cxn modelId="{547E3007-2BA7-D04D-8607-594F47482367}" type="presParOf" srcId="{357E85F3-9536-3045-AB68-D7BA0301746A}" destId="{77C1BC7D-C90D-8F46-9859-02A423DA694A}" srcOrd="0" destOrd="0" presId="urn:microsoft.com/office/officeart/2008/layout/VerticalCurvedList"/>
    <dgm:cxn modelId="{6DBEB703-38CC-354F-B8D8-33AFE1FA7493}" type="presParOf" srcId="{357E85F3-9536-3045-AB68-D7BA0301746A}" destId="{B4981D13-AAEF-3448-8363-7C59211B6290}" srcOrd="1" destOrd="0" presId="urn:microsoft.com/office/officeart/2008/layout/VerticalCurvedList"/>
    <dgm:cxn modelId="{7B830531-CAE1-E546-BEEF-FCC48102C53C}" type="presParOf" srcId="{357E85F3-9536-3045-AB68-D7BA0301746A}" destId="{0823B5E3-CCB7-CC48-8E12-A47113172F0F}" srcOrd="2" destOrd="0" presId="urn:microsoft.com/office/officeart/2008/layout/VerticalCurvedList"/>
    <dgm:cxn modelId="{C8788B0A-C9EE-834A-9C85-0FEFF6D47301}" type="presParOf" srcId="{357E85F3-9536-3045-AB68-D7BA0301746A}" destId="{ECA62FC6-C9DA-6040-A1D3-E9AD863F3291}" srcOrd="3" destOrd="0" presId="urn:microsoft.com/office/officeart/2008/layout/VerticalCurvedList"/>
    <dgm:cxn modelId="{0410D673-01FE-BC49-87AC-48601C89EF4D}" type="presParOf" srcId="{89E776D3-39E0-FB4C-B520-B1B7755D6A62}" destId="{53AE3CBF-1C61-FE47-8422-F50C03E1662E}" srcOrd="1" destOrd="0" presId="urn:microsoft.com/office/officeart/2008/layout/VerticalCurvedList"/>
    <dgm:cxn modelId="{28CD8A75-D2F3-3541-8CDB-C4BC314B513B}" type="presParOf" srcId="{89E776D3-39E0-FB4C-B520-B1B7755D6A62}" destId="{F282F0DE-8335-334C-877D-BDB70BEAADE8}" srcOrd="2" destOrd="0" presId="urn:microsoft.com/office/officeart/2008/layout/VerticalCurvedList"/>
    <dgm:cxn modelId="{1BB67205-21A7-B045-964F-E514CF3DCA62}" type="presParOf" srcId="{F282F0DE-8335-334C-877D-BDB70BEAADE8}" destId="{504EE168-7785-644E-8F73-DA48B15B18D8}" srcOrd="0" destOrd="0" presId="urn:microsoft.com/office/officeart/2008/layout/VerticalCurvedList"/>
    <dgm:cxn modelId="{96C40655-833B-924E-9B26-4ADBB4F12864}" type="presParOf" srcId="{89E776D3-39E0-FB4C-B520-B1B7755D6A62}" destId="{737ED95B-B599-F841-9A3A-A91C3D33D322}" srcOrd="3" destOrd="0" presId="urn:microsoft.com/office/officeart/2008/layout/VerticalCurvedList"/>
    <dgm:cxn modelId="{673C124D-88AE-7F43-98DC-503B16BFA5CA}" type="presParOf" srcId="{89E776D3-39E0-FB4C-B520-B1B7755D6A62}" destId="{9339BC9D-3D29-F54F-9A35-CEA2C7BEAED2}" srcOrd="4" destOrd="0" presId="urn:microsoft.com/office/officeart/2008/layout/VerticalCurvedList"/>
    <dgm:cxn modelId="{1F22715F-3C15-E149-97D3-CEEB260E0C0D}" type="presParOf" srcId="{9339BC9D-3D29-F54F-9A35-CEA2C7BEAED2}" destId="{50AA3FDA-95A1-574F-AA5B-88C24BE433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81D13-AAEF-3448-8363-7C59211B6290}">
      <dsp:nvSpPr>
        <dsp:cNvPr id="0" name=""/>
        <dsp:cNvSpPr/>
      </dsp:nvSpPr>
      <dsp:spPr>
        <a:xfrm>
          <a:off x="-2691431" y="-415116"/>
          <a:ext cx="3212303" cy="3212303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88930-ABC2-F643-8438-8B2014A50E9D}">
      <dsp:nvSpPr>
        <dsp:cNvPr id="0" name=""/>
        <dsp:cNvSpPr/>
      </dsp:nvSpPr>
      <dsp:spPr>
        <a:xfrm>
          <a:off x="334881" y="238207"/>
          <a:ext cx="2848627" cy="4764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7815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Flower</a:t>
          </a:r>
          <a:endParaRPr lang="en-US" sz="2600" kern="1200" dirty="0"/>
        </a:p>
      </dsp:txBody>
      <dsp:txXfrm>
        <a:off x="334881" y="238207"/>
        <a:ext cx="2848627" cy="476414"/>
      </dsp:txXfrm>
    </dsp:sp>
    <dsp:sp modelId="{276023D6-A377-2E49-83F8-13ED1CB797EF}">
      <dsp:nvSpPr>
        <dsp:cNvPr id="0" name=""/>
        <dsp:cNvSpPr/>
      </dsp:nvSpPr>
      <dsp:spPr>
        <a:xfrm>
          <a:off x="37122" y="178655"/>
          <a:ext cx="595517" cy="595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6C126F-506D-E047-8A7F-FE462F791328}">
      <dsp:nvSpPr>
        <dsp:cNvPr id="0" name=""/>
        <dsp:cNvSpPr/>
      </dsp:nvSpPr>
      <dsp:spPr>
        <a:xfrm>
          <a:off x="508058" y="952828"/>
          <a:ext cx="2675451" cy="4764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7815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Animal</a:t>
          </a:r>
          <a:endParaRPr lang="en-US" sz="2600" kern="1200" dirty="0"/>
        </a:p>
      </dsp:txBody>
      <dsp:txXfrm>
        <a:off x="508058" y="952828"/>
        <a:ext cx="2675451" cy="476414"/>
      </dsp:txXfrm>
    </dsp:sp>
    <dsp:sp modelId="{504EE168-7785-644E-8F73-DA48B15B18D8}">
      <dsp:nvSpPr>
        <dsp:cNvPr id="0" name=""/>
        <dsp:cNvSpPr/>
      </dsp:nvSpPr>
      <dsp:spPr>
        <a:xfrm>
          <a:off x="210299" y="893276"/>
          <a:ext cx="595517" cy="595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B489A-772E-2C4D-B745-D4C817EE4D0F}">
      <dsp:nvSpPr>
        <dsp:cNvPr id="0" name=""/>
        <dsp:cNvSpPr/>
      </dsp:nvSpPr>
      <dsp:spPr>
        <a:xfrm>
          <a:off x="334881" y="1667449"/>
          <a:ext cx="2848627" cy="4764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7815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Tool</a:t>
          </a:r>
          <a:endParaRPr lang="en-US" sz="2600" kern="1200" dirty="0"/>
        </a:p>
      </dsp:txBody>
      <dsp:txXfrm>
        <a:off x="334881" y="1667449"/>
        <a:ext cx="2848627" cy="476414"/>
      </dsp:txXfrm>
    </dsp:sp>
    <dsp:sp modelId="{50AA3FDA-95A1-574F-AA5B-88C24BE4339C}">
      <dsp:nvSpPr>
        <dsp:cNvPr id="0" name=""/>
        <dsp:cNvSpPr/>
      </dsp:nvSpPr>
      <dsp:spPr>
        <a:xfrm>
          <a:off x="37122" y="1607897"/>
          <a:ext cx="595517" cy="595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81D13-AAEF-3448-8363-7C59211B6290}">
      <dsp:nvSpPr>
        <dsp:cNvPr id="0" name=""/>
        <dsp:cNvSpPr/>
      </dsp:nvSpPr>
      <dsp:spPr>
        <a:xfrm>
          <a:off x="-2071551" y="-322457"/>
          <a:ext cx="2488273" cy="2488273"/>
        </a:xfrm>
        <a:prstGeom prst="blockArc">
          <a:avLst>
            <a:gd name="adj1" fmla="val 18900000"/>
            <a:gd name="adj2" fmla="val 2700000"/>
            <a:gd name="adj3" fmla="val 868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E3CBF-1C61-FE47-8422-F50C03E1662E}">
      <dsp:nvSpPr>
        <dsp:cNvPr id="0" name=""/>
        <dsp:cNvSpPr/>
      </dsp:nvSpPr>
      <dsp:spPr>
        <a:xfrm>
          <a:off x="338855" y="263342"/>
          <a:ext cx="2488011" cy="5266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799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Yes</a:t>
          </a:r>
          <a:endParaRPr lang="en-US" sz="2800" kern="1200" dirty="0"/>
        </a:p>
      </dsp:txBody>
      <dsp:txXfrm>
        <a:off x="338855" y="263342"/>
        <a:ext cx="2488011" cy="526610"/>
      </dsp:txXfrm>
    </dsp:sp>
    <dsp:sp modelId="{504EE168-7785-644E-8F73-DA48B15B18D8}">
      <dsp:nvSpPr>
        <dsp:cNvPr id="0" name=""/>
        <dsp:cNvSpPr/>
      </dsp:nvSpPr>
      <dsp:spPr>
        <a:xfrm>
          <a:off x="9723" y="197515"/>
          <a:ext cx="658263" cy="6582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ED95B-B599-F841-9A3A-A91C3D33D322}">
      <dsp:nvSpPr>
        <dsp:cNvPr id="0" name=""/>
        <dsp:cNvSpPr/>
      </dsp:nvSpPr>
      <dsp:spPr>
        <a:xfrm>
          <a:off x="338855" y="1053405"/>
          <a:ext cx="2488011" cy="5266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799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No</a:t>
          </a:r>
          <a:endParaRPr lang="en-US" sz="2800" kern="1200" dirty="0"/>
        </a:p>
      </dsp:txBody>
      <dsp:txXfrm>
        <a:off x="338855" y="1053405"/>
        <a:ext cx="2488011" cy="526610"/>
      </dsp:txXfrm>
    </dsp:sp>
    <dsp:sp modelId="{50AA3FDA-95A1-574F-AA5B-88C24BE4339C}">
      <dsp:nvSpPr>
        <dsp:cNvPr id="0" name=""/>
        <dsp:cNvSpPr/>
      </dsp:nvSpPr>
      <dsp:spPr>
        <a:xfrm>
          <a:off x="9723" y="987579"/>
          <a:ext cx="658263" cy="6582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81D13-AAEF-3448-8363-7C59211B6290}">
      <dsp:nvSpPr>
        <dsp:cNvPr id="0" name=""/>
        <dsp:cNvSpPr/>
      </dsp:nvSpPr>
      <dsp:spPr>
        <a:xfrm>
          <a:off x="-2071551" y="-322457"/>
          <a:ext cx="2488273" cy="2488273"/>
        </a:xfrm>
        <a:prstGeom prst="blockArc">
          <a:avLst>
            <a:gd name="adj1" fmla="val 18900000"/>
            <a:gd name="adj2" fmla="val 2700000"/>
            <a:gd name="adj3" fmla="val 868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E3CBF-1C61-FE47-8422-F50C03E1662E}">
      <dsp:nvSpPr>
        <dsp:cNvPr id="0" name=""/>
        <dsp:cNvSpPr/>
      </dsp:nvSpPr>
      <dsp:spPr>
        <a:xfrm>
          <a:off x="338855" y="263342"/>
          <a:ext cx="1298910" cy="5266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799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Yes</a:t>
          </a:r>
          <a:endParaRPr lang="en-US" sz="2800" kern="1200" dirty="0"/>
        </a:p>
      </dsp:txBody>
      <dsp:txXfrm>
        <a:off x="338855" y="263342"/>
        <a:ext cx="1298910" cy="526610"/>
      </dsp:txXfrm>
    </dsp:sp>
    <dsp:sp modelId="{504EE168-7785-644E-8F73-DA48B15B18D8}">
      <dsp:nvSpPr>
        <dsp:cNvPr id="0" name=""/>
        <dsp:cNvSpPr/>
      </dsp:nvSpPr>
      <dsp:spPr>
        <a:xfrm>
          <a:off x="9723" y="197515"/>
          <a:ext cx="658263" cy="6582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ED95B-B599-F841-9A3A-A91C3D33D322}">
      <dsp:nvSpPr>
        <dsp:cNvPr id="0" name=""/>
        <dsp:cNvSpPr/>
      </dsp:nvSpPr>
      <dsp:spPr>
        <a:xfrm>
          <a:off x="338855" y="1053405"/>
          <a:ext cx="1298910" cy="5266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799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No</a:t>
          </a:r>
          <a:endParaRPr lang="en-US" sz="2800" kern="1200" dirty="0"/>
        </a:p>
      </dsp:txBody>
      <dsp:txXfrm>
        <a:off x="338855" y="1053405"/>
        <a:ext cx="1298910" cy="526610"/>
      </dsp:txXfrm>
    </dsp:sp>
    <dsp:sp modelId="{50AA3FDA-95A1-574F-AA5B-88C24BE4339C}">
      <dsp:nvSpPr>
        <dsp:cNvPr id="0" name=""/>
        <dsp:cNvSpPr/>
      </dsp:nvSpPr>
      <dsp:spPr>
        <a:xfrm>
          <a:off x="9723" y="987579"/>
          <a:ext cx="658263" cy="6582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225107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225107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FF05AA3-34DE-4C0D-A3BE-158203F9373F}" type="datetime1">
              <a:rPr lang="nl-NL"/>
              <a:pPr>
                <a:defRPr/>
              </a:pPr>
              <a:t>15-06-17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225107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225107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E06C04E-83ED-4CCA-801C-9B3CE183FB3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7428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225107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225107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33D82ACD-16E7-47C5-A759-9C7F750CE839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374900" y="720725"/>
            <a:ext cx="25654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225107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225107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8ACCC093-BB70-4142-84AB-B5A3B38050B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6268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21256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pitchFamily="-109" charset="-128"/>
        <a:cs typeface="ＭＳ Ｐゴシック" pitchFamily="-109" charset="-128"/>
      </a:defRPr>
    </a:lvl1pPr>
    <a:lvl2pPr marL="2125663" algn="l" defTabSz="21256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pitchFamily="-109" charset="-128"/>
        <a:cs typeface="ＭＳ Ｐゴシック"/>
      </a:defRPr>
    </a:lvl2pPr>
    <a:lvl3pPr marL="4254500" algn="l" defTabSz="21256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pitchFamily="-109" charset="-128"/>
        <a:cs typeface="ＭＳ Ｐゴシック"/>
      </a:defRPr>
    </a:lvl3pPr>
    <a:lvl4pPr marL="6383338" algn="l" defTabSz="21256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pitchFamily="-109" charset="-128"/>
        <a:cs typeface="ＭＳ Ｐゴシック"/>
      </a:defRPr>
    </a:lvl4pPr>
    <a:lvl5pPr marL="8510588" algn="l" defTabSz="2125663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pitchFamily="-109" charset="-128"/>
        <a:cs typeface="ＭＳ Ｐゴシック"/>
      </a:defRPr>
    </a:lvl5pPr>
    <a:lvl6pPr marL="10643110" algn="l" defTabSz="212862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2771732" algn="l" defTabSz="212862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4900358" algn="l" defTabSz="212862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028980" algn="l" defTabSz="212862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CC093-BB70-4142-84AB-B5A3B38050B0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67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24815" y="13521304"/>
            <a:ext cx="26347896" cy="932989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649629" y="24664775"/>
            <a:ext cx="21698268" cy="11123331"/>
          </a:xfrm>
          <a:prstGeom prst="rect">
            <a:avLst/>
          </a:prstGeom>
        </p:spPr>
        <p:txBody>
          <a:bodyPr lIns="91415" tIns="45708" rIns="91415" bIns="4570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57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8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14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4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771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00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2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7E7E8297-0AE8-45C2-AB95-AFA491656914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50366D02-2E1D-4047-9213-DCD0262E31A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011368" y="9690235"/>
            <a:ext cx="26999999" cy="28725198"/>
          </a:xfrm>
          <a:prstGeom prst="rect">
            <a:avLst/>
          </a:prstGeom>
        </p:spPr>
        <p:txBody>
          <a:bodyPr vert="eaVert" lIns="91415" tIns="45708" rIns="91415" bIns="45708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763D7101-41EE-4B1A-BA8F-2F325636AB9C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78F115EE-8C8C-47F6-89C3-D03F563CD51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22473206" y="1743066"/>
            <a:ext cx="6974443" cy="37138220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49876" y="1743066"/>
            <a:ext cx="20406704" cy="37138220"/>
          </a:xfrm>
          <a:prstGeom prst="rect">
            <a:avLst/>
          </a:prstGeom>
        </p:spPr>
        <p:txBody>
          <a:bodyPr vert="eaVert" lIns="91415" tIns="45708" rIns="91415" bIns="45708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29ADB1B9-BB37-4F21-A47C-596950740CA6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966EEF96-2E3D-4118-AF92-5B91F191938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11368" y="9690235"/>
            <a:ext cx="26999999" cy="28725198"/>
          </a:xfrm>
          <a:prstGeom prst="rect">
            <a:avLst/>
          </a:prstGeom>
        </p:spPr>
        <p:txBody>
          <a:bodyPr lIns="91415" tIns="45708" rIns="91415" bIns="45708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7D0F2C46-B396-4288-AB04-ED6CF5A7F282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5E027B73-9C99-498F-A397-4872612AEB3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48592" y="27969544"/>
            <a:ext cx="26347896" cy="8644762"/>
          </a:xfrm>
        </p:spPr>
        <p:txBody>
          <a:bodyPr/>
          <a:lstStyle>
            <a:lvl1pPr algn="l">
              <a:defRPr sz="187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448592" y="18448218"/>
            <a:ext cx="26347896" cy="9521325"/>
          </a:xfrm>
          <a:prstGeom prst="rect">
            <a:avLst/>
          </a:prstGeom>
        </p:spPr>
        <p:txBody>
          <a:bodyPr lIns="91415" tIns="45708" rIns="91415" bIns="45708"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2862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4257244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38586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5144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64311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77173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490035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0289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BA9C8271-6442-4E8F-B65E-3122F0248EDA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F7A1B714-9CFE-44C5-9486-B287C8514F7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49877" y="10156093"/>
            <a:ext cx="13690573" cy="28725198"/>
          </a:xfrm>
          <a:prstGeom prst="rect">
            <a:avLst/>
          </a:prstGeom>
        </p:spPr>
        <p:txBody>
          <a:bodyPr lIns="91415" tIns="45708" rIns="91415" bIns="45708"/>
          <a:lstStyle>
            <a:lvl1pPr>
              <a:defRPr sz="12900"/>
            </a:lvl1pPr>
            <a:lvl2pPr>
              <a:defRPr sz="11100"/>
            </a:lvl2pPr>
            <a:lvl3pPr>
              <a:defRPr sz="93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757075" y="10156093"/>
            <a:ext cx="13690573" cy="28725198"/>
          </a:xfrm>
          <a:prstGeom prst="rect">
            <a:avLst/>
          </a:prstGeom>
        </p:spPr>
        <p:txBody>
          <a:bodyPr lIns="91415" tIns="45708" rIns="91415" bIns="45708"/>
          <a:lstStyle>
            <a:lvl1pPr>
              <a:defRPr sz="12900"/>
            </a:lvl1pPr>
            <a:lvl2pPr>
              <a:defRPr sz="11100"/>
            </a:lvl2pPr>
            <a:lvl3pPr>
              <a:defRPr sz="93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7AE35942-2F5E-4374-AC6C-AE8E5118ECD1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566A8441-B3D9-4D92-88DC-F2725FF3BBE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49879" y="9742994"/>
            <a:ext cx="13695956" cy="4060415"/>
          </a:xfrm>
          <a:prstGeom prst="rect">
            <a:avLst/>
          </a:prstGeom>
        </p:spPr>
        <p:txBody>
          <a:bodyPr lIns="91415" tIns="45708" rIns="91415" bIns="45708" anchor="b"/>
          <a:lstStyle>
            <a:lvl1pPr marL="0" indent="0">
              <a:buNone/>
              <a:defRPr sz="11100" b="1"/>
            </a:lvl1pPr>
            <a:lvl2pPr marL="2128622" indent="0">
              <a:buNone/>
              <a:defRPr sz="9300" b="1"/>
            </a:lvl2pPr>
            <a:lvl3pPr marL="4257244" indent="0">
              <a:buNone/>
              <a:defRPr sz="8400" b="1"/>
            </a:lvl3pPr>
            <a:lvl4pPr marL="6385866" indent="0">
              <a:buNone/>
              <a:defRPr sz="7600" b="1"/>
            </a:lvl4pPr>
            <a:lvl5pPr marL="8514488" indent="0">
              <a:buNone/>
              <a:defRPr sz="7600" b="1"/>
            </a:lvl5pPr>
            <a:lvl6pPr marL="10643110" indent="0">
              <a:buNone/>
              <a:defRPr sz="7600" b="1"/>
            </a:lvl6pPr>
            <a:lvl7pPr marL="12771732" indent="0">
              <a:buNone/>
              <a:defRPr sz="7600" b="1"/>
            </a:lvl7pPr>
            <a:lvl8pPr marL="14900358" indent="0">
              <a:buNone/>
              <a:defRPr sz="7600" b="1"/>
            </a:lvl8pPr>
            <a:lvl9pPr marL="17028980" indent="0">
              <a:buNone/>
              <a:defRPr sz="7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49879" y="13803408"/>
            <a:ext cx="13695956" cy="25077874"/>
          </a:xfrm>
          <a:prstGeom prst="rect">
            <a:avLst/>
          </a:prstGeom>
        </p:spPr>
        <p:txBody>
          <a:bodyPr lIns="91415" tIns="45708" rIns="91415" bIns="45708"/>
          <a:lstStyle>
            <a:lvl1pPr>
              <a:defRPr sz="11100"/>
            </a:lvl1pPr>
            <a:lvl2pPr>
              <a:defRPr sz="93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5746314" y="9742994"/>
            <a:ext cx="13701338" cy="4060415"/>
          </a:xfrm>
          <a:prstGeom prst="rect">
            <a:avLst/>
          </a:prstGeom>
        </p:spPr>
        <p:txBody>
          <a:bodyPr lIns="91415" tIns="45708" rIns="91415" bIns="45708" anchor="b"/>
          <a:lstStyle>
            <a:lvl1pPr marL="0" indent="0">
              <a:buNone/>
              <a:defRPr sz="11100" b="1"/>
            </a:lvl1pPr>
            <a:lvl2pPr marL="2128622" indent="0">
              <a:buNone/>
              <a:defRPr sz="9300" b="1"/>
            </a:lvl2pPr>
            <a:lvl3pPr marL="4257244" indent="0">
              <a:buNone/>
              <a:defRPr sz="8400" b="1"/>
            </a:lvl3pPr>
            <a:lvl4pPr marL="6385866" indent="0">
              <a:buNone/>
              <a:defRPr sz="7600" b="1"/>
            </a:lvl4pPr>
            <a:lvl5pPr marL="8514488" indent="0">
              <a:buNone/>
              <a:defRPr sz="7600" b="1"/>
            </a:lvl5pPr>
            <a:lvl6pPr marL="10643110" indent="0">
              <a:buNone/>
              <a:defRPr sz="7600" b="1"/>
            </a:lvl6pPr>
            <a:lvl7pPr marL="12771732" indent="0">
              <a:buNone/>
              <a:defRPr sz="7600" b="1"/>
            </a:lvl7pPr>
            <a:lvl8pPr marL="14900358" indent="0">
              <a:buNone/>
              <a:defRPr sz="7600" b="1"/>
            </a:lvl8pPr>
            <a:lvl9pPr marL="17028980" indent="0">
              <a:buNone/>
              <a:defRPr sz="7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15746314" y="13803408"/>
            <a:ext cx="13701338" cy="25077874"/>
          </a:xfrm>
          <a:prstGeom prst="rect">
            <a:avLst/>
          </a:prstGeom>
        </p:spPr>
        <p:txBody>
          <a:bodyPr lIns="91415" tIns="45708" rIns="91415" bIns="45708"/>
          <a:lstStyle>
            <a:lvl1pPr>
              <a:defRPr sz="11100"/>
            </a:lvl1pPr>
            <a:lvl2pPr>
              <a:defRPr sz="93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A6BE3B02-E5FA-4E5F-A9D7-32F905742F13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11639598-904C-4061-8F1D-7BCACFA7F25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A0F2EBC2-D8D6-4CE9-BAFC-555208D12FF8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99716F0F-A843-4DF2-A551-C65548BBBA0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A587B69F-76A8-44C4-9817-248E8DB0CAC8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E0EA109B-3702-40A4-81C8-2534C42E575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9879" y="1732983"/>
            <a:ext cx="10197973" cy="7375251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119169" y="1732992"/>
            <a:ext cx="17328480" cy="37148299"/>
          </a:xfrm>
          <a:prstGeom prst="rect">
            <a:avLst/>
          </a:prstGeom>
        </p:spPr>
        <p:txBody>
          <a:bodyPr lIns="91415" tIns="45708" rIns="91415" bIns="45708"/>
          <a:lstStyle>
            <a:lvl1pPr>
              <a:defRPr sz="15100"/>
            </a:lvl1pPr>
            <a:lvl2pPr>
              <a:defRPr sz="12900"/>
            </a:lvl2pPr>
            <a:lvl3pPr>
              <a:defRPr sz="111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49879" y="9108244"/>
            <a:ext cx="10197973" cy="29773047"/>
          </a:xfrm>
          <a:prstGeom prst="rect">
            <a:avLst/>
          </a:prstGeom>
        </p:spPr>
        <p:txBody>
          <a:bodyPr lIns="91415" tIns="45708" rIns="91415" bIns="45708"/>
          <a:lstStyle>
            <a:lvl1pPr marL="0" indent="0">
              <a:buNone/>
              <a:defRPr sz="6700"/>
            </a:lvl1pPr>
            <a:lvl2pPr marL="2128622" indent="0">
              <a:buNone/>
              <a:defRPr sz="5800"/>
            </a:lvl2pPr>
            <a:lvl3pPr marL="4257244" indent="0">
              <a:buNone/>
              <a:defRPr sz="4900"/>
            </a:lvl3pPr>
            <a:lvl4pPr marL="6385866" indent="0">
              <a:buNone/>
              <a:defRPr sz="4400"/>
            </a:lvl4pPr>
            <a:lvl5pPr marL="8514488" indent="0">
              <a:buNone/>
              <a:defRPr sz="4400"/>
            </a:lvl5pPr>
            <a:lvl6pPr marL="10643110" indent="0">
              <a:buNone/>
              <a:defRPr sz="4400"/>
            </a:lvl6pPr>
            <a:lvl7pPr marL="12771732" indent="0">
              <a:buNone/>
              <a:defRPr sz="4400"/>
            </a:lvl7pPr>
            <a:lvl8pPr marL="14900358" indent="0">
              <a:buNone/>
              <a:defRPr sz="4400"/>
            </a:lvl8pPr>
            <a:lvl9pPr marL="17028980" indent="0">
              <a:buNone/>
              <a:defRPr sz="4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8EAE12D9-DD2D-4FD7-B338-118A88419FB5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07CD1171-0D70-42FC-BEC3-4741D47F4B5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75734" y="30468254"/>
            <a:ext cx="18598515" cy="3596949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075734" y="3889136"/>
            <a:ext cx="18598515" cy="26115645"/>
          </a:xfrm>
          <a:prstGeom prst="rect">
            <a:avLst/>
          </a:prstGeom>
        </p:spPr>
        <p:txBody>
          <a:bodyPr lIns="91415" tIns="45708" rIns="91415" bIns="45708"/>
          <a:lstStyle>
            <a:lvl1pPr marL="0" indent="0">
              <a:buNone/>
              <a:defRPr sz="15100"/>
            </a:lvl1pPr>
            <a:lvl2pPr marL="2128622" indent="0">
              <a:buNone/>
              <a:defRPr sz="12900"/>
            </a:lvl2pPr>
            <a:lvl3pPr marL="4257244" indent="0">
              <a:buNone/>
              <a:defRPr sz="11100"/>
            </a:lvl3pPr>
            <a:lvl4pPr marL="6385866" indent="0">
              <a:buNone/>
              <a:defRPr sz="9300"/>
            </a:lvl4pPr>
            <a:lvl5pPr marL="8514488" indent="0">
              <a:buNone/>
              <a:defRPr sz="9300"/>
            </a:lvl5pPr>
            <a:lvl6pPr marL="10643110" indent="0">
              <a:buNone/>
              <a:defRPr sz="9300"/>
            </a:lvl6pPr>
            <a:lvl7pPr marL="12771732" indent="0">
              <a:buNone/>
              <a:defRPr sz="9300"/>
            </a:lvl7pPr>
            <a:lvl8pPr marL="14900358" indent="0">
              <a:buNone/>
              <a:defRPr sz="9300"/>
            </a:lvl8pPr>
            <a:lvl9pPr marL="17028980" indent="0">
              <a:buNone/>
              <a:defRPr sz="93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75734" y="34065208"/>
            <a:ext cx="18598515" cy="5108266"/>
          </a:xfrm>
          <a:prstGeom prst="rect">
            <a:avLst/>
          </a:prstGeom>
        </p:spPr>
        <p:txBody>
          <a:bodyPr lIns="91415" tIns="45708" rIns="91415" bIns="45708"/>
          <a:lstStyle>
            <a:lvl1pPr marL="0" indent="0">
              <a:buNone/>
              <a:defRPr sz="6700"/>
            </a:lvl1pPr>
            <a:lvl2pPr marL="2128622" indent="0">
              <a:buNone/>
              <a:defRPr sz="5800"/>
            </a:lvl2pPr>
            <a:lvl3pPr marL="4257244" indent="0">
              <a:buNone/>
              <a:defRPr sz="4900"/>
            </a:lvl3pPr>
            <a:lvl4pPr marL="6385866" indent="0">
              <a:buNone/>
              <a:defRPr sz="4400"/>
            </a:lvl4pPr>
            <a:lvl5pPr marL="8514488" indent="0">
              <a:buNone/>
              <a:defRPr sz="4400"/>
            </a:lvl5pPr>
            <a:lvl6pPr marL="10643110" indent="0">
              <a:buNone/>
              <a:defRPr sz="4400"/>
            </a:lvl6pPr>
            <a:lvl7pPr marL="12771732" indent="0">
              <a:buNone/>
              <a:defRPr sz="4400"/>
            </a:lvl7pPr>
            <a:lvl8pPr marL="14900358" indent="0">
              <a:buNone/>
              <a:defRPr sz="4400"/>
            </a:lvl8pPr>
            <a:lvl9pPr marL="17028980" indent="0">
              <a:buNone/>
              <a:defRPr sz="4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549400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88A62841-1319-4ED1-A214-A5D1E98B6D33}" type="datetime1">
              <a:rPr lang="nl-NL"/>
              <a:pPr>
                <a:defRPr/>
              </a:pPr>
              <a:t>10-06-17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0590213" y="40339963"/>
            <a:ext cx="981710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22215475" y="40339963"/>
            <a:ext cx="7232650" cy="2319337"/>
          </a:xfrm>
          <a:prstGeom prst="rect">
            <a:avLst/>
          </a:prstGeom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defTabSz="2126764">
              <a:defRPr>
                <a:latin typeface="Arial" pitchFamily="-109" charset="-52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fld id="{DF97B4BD-15FD-494A-99A2-00954BF6B91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2011363" y="5370513"/>
            <a:ext cx="270002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719795" rIns="425723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defTabSz="2125663" rtl="0" eaLnBrk="0" fontAlgn="base" hangingPunct="0">
        <a:spcBef>
          <a:spcPct val="0"/>
        </a:spcBef>
        <a:spcAft>
          <a:spcPct val="0"/>
        </a:spcAft>
        <a:defRPr sz="8400" b="1" kern="1200">
          <a:solidFill>
            <a:schemeClr val="tx1"/>
          </a:solidFill>
          <a:latin typeface="Arial"/>
          <a:ea typeface="ＭＳ Ｐゴシック" pitchFamily="-109" charset="-128"/>
          <a:cs typeface="ＭＳ Ｐゴシック" pitchFamily="-109" charset="-128"/>
        </a:defRPr>
      </a:lvl1pPr>
      <a:lvl2pPr algn="l" defTabSz="2125663" rtl="0" eaLnBrk="0" fontAlgn="base" hangingPunct="0">
        <a:spcBef>
          <a:spcPct val="0"/>
        </a:spcBef>
        <a:spcAft>
          <a:spcPct val="0"/>
        </a:spcAft>
        <a:defRPr sz="8400" b="1">
          <a:solidFill>
            <a:schemeClr val="tx1"/>
          </a:solidFill>
          <a:latin typeface="Arial" pitchFamily="-109" charset="-52"/>
          <a:ea typeface="ＭＳ Ｐゴシック" pitchFamily="-109" charset="-128"/>
          <a:cs typeface="ＭＳ Ｐゴシック" pitchFamily="-109" charset="-128"/>
        </a:defRPr>
      </a:lvl2pPr>
      <a:lvl3pPr algn="l" defTabSz="2125663" rtl="0" eaLnBrk="0" fontAlgn="base" hangingPunct="0">
        <a:spcBef>
          <a:spcPct val="0"/>
        </a:spcBef>
        <a:spcAft>
          <a:spcPct val="0"/>
        </a:spcAft>
        <a:defRPr sz="8400" b="1">
          <a:solidFill>
            <a:schemeClr val="tx1"/>
          </a:solidFill>
          <a:latin typeface="Arial" pitchFamily="-109" charset="-52"/>
          <a:ea typeface="ＭＳ Ｐゴシック" pitchFamily="-109" charset="-128"/>
          <a:cs typeface="ＭＳ Ｐゴシック" pitchFamily="-109" charset="-128"/>
        </a:defRPr>
      </a:lvl3pPr>
      <a:lvl4pPr algn="l" defTabSz="2125663" rtl="0" eaLnBrk="0" fontAlgn="base" hangingPunct="0">
        <a:spcBef>
          <a:spcPct val="0"/>
        </a:spcBef>
        <a:spcAft>
          <a:spcPct val="0"/>
        </a:spcAft>
        <a:defRPr sz="8400" b="1">
          <a:solidFill>
            <a:schemeClr val="tx1"/>
          </a:solidFill>
          <a:latin typeface="Arial" pitchFamily="-109" charset="-52"/>
          <a:ea typeface="ＭＳ Ｐゴシック" pitchFamily="-109" charset="-128"/>
          <a:cs typeface="ＭＳ Ｐゴシック" pitchFamily="-109" charset="-128"/>
        </a:defRPr>
      </a:lvl4pPr>
      <a:lvl5pPr algn="l" defTabSz="2125663" rtl="0" eaLnBrk="0" fontAlgn="base" hangingPunct="0">
        <a:spcBef>
          <a:spcPct val="0"/>
        </a:spcBef>
        <a:spcAft>
          <a:spcPct val="0"/>
        </a:spcAft>
        <a:defRPr sz="8400" b="1">
          <a:solidFill>
            <a:schemeClr val="tx1"/>
          </a:solidFill>
          <a:latin typeface="Arial" pitchFamily="-109" charset="-52"/>
          <a:ea typeface="ＭＳ Ｐゴシック" pitchFamily="-109" charset="-128"/>
          <a:cs typeface="ＭＳ Ｐゴシック" pitchFamily="-109" charset="-128"/>
        </a:defRPr>
      </a:lvl5pPr>
      <a:lvl6pPr marL="457067" algn="l" defTabSz="2128235" rtl="0" fontAlgn="base">
        <a:spcBef>
          <a:spcPct val="0"/>
        </a:spcBef>
        <a:spcAft>
          <a:spcPct val="0"/>
        </a:spcAft>
        <a:defRPr sz="8400" b="1">
          <a:solidFill>
            <a:schemeClr val="tx1"/>
          </a:solidFill>
          <a:latin typeface="Arial" pitchFamily="-109" charset="-52"/>
          <a:ea typeface="ＭＳ Ｐゴシック" pitchFamily="-109" charset="-128"/>
          <a:cs typeface="ＭＳ Ｐゴシック" pitchFamily="-109" charset="-128"/>
        </a:defRPr>
      </a:lvl6pPr>
      <a:lvl7pPr marL="914143" algn="l" defTabSz="2128235" rtl="0" fontAlgn="base">
        <a:spcBef>
          <a:spcPct val="0"/>
        </a:spcBef>
        <a:spcAft>
          <a:spcPct val="0"/>
        </a:spcAft>
        <a:defRPr sz="8400" b="1">
          <a:solidFill>
            <a:schemeClr val="tx1"/>
          </a:solidFill>
          <a:latin typeface="Arial" pitchFamily="-109" charset="-52"/>
          <a:ea typeface="ＭＳ Ｐゴシック" pitchFamily="-109" charset="-128"/>
          <a:cs typeface="ＭＳ Ｐゴシック" pitchFamily="-109" charset="-128"/>
        </a:defRPr>
      </a:lvl7pPr>
      <a:lvl8pPr marL="1371210" algn="l" defTabSz="2128235" rtl="0" fontAlgn="base">
        <a:spcBef>
          <a:spcPct val="0"/>
        </a:spcBef>
        <a:spcAft>
          <a:spcPct val="0"/>
        </a:spcAft>
        <a:defRPr sz="8400" b="1">
          <a:solidFill>
            <a:schemeClr val="tx1"/>
          </a:solidFill>
          <a:latin typeface="Arial" pitchFamily="-109" charset="-52"/>
          <a:ea typeface="ＭＳ Ｐゴシック" pitchFamily="-109" charset="-128"/>
          <a:cs typeface="ＭＳ Ｐゴシック" pitchFamily="-109" charset="-128"/>
        </a:defRPr>
      </a:lvl8pPr>
      <a:lvl9pPr marL="1828282" algn="l" defTabSz="2128235" rtl="0" fontAlgn="base">
        <a:spcBef>
          <a:spcPct val="0"/>
        </a:spcBef>
        <a:spcAft>
          <a:spcPct val="0"/>
        </a:spcAft>
        <a:defRPr sz="8400" b="1">
          <a:solidFill>
            <a:schemeClr val="tx1"/>
          </a:solidFill>
          <a:latin typeface="Arial" pitchFamily="-109" charset="-52"/>
          <a:ea typeface="ＭＳ Ｐゴシック" pitchFamily="-109" charset="-128"/>
          <a:cs typeface="ＭＳ Ｐゴシック" pitchFamily="-109" charset="-128"/>
        </a:defRPr>
      </a:lvl9pPr>
    </p:titleStyle>
    <p:bodyStyle>
      <a:lvl1pPr marL="339725" indent="-1935163" algn="l" defTabSz="2125663" rtl="0" eaLnBrk="0" fontAlgn="base" hangingPunct="0">
        <a:spcBef>
          <a:spcPct val="20000"/>
        </a:spcBef>
        <a:spcAft>
          <a:spcPct val="0"/>
        </a:spcAft>
        <a:defRPr sz="3100" b="1" kern="1200">
          <a:solidFill>
            <a:schemeClr val="tx1"/>
          </a:solidFill>
          <a:latin typeface="Arial"/>
          <a:ea typeface="ＭＳ Ｐゴシック" pitchFamily="-109" charset="-128"/>
          <a:cs typeface="ＭＳ Ｐゴシック" pitchFamily="-109" charset="-128"/>
        </a:defRPr>
      </a:lvl1pPr>
      <a:lvl2pPr marL="739775" indent="-2070100" algn="l" defTabSz="2125663" rtl="0" eaLnBrk="0" fontAlgn="base" hangingPunct="0">
        <a:spcBef>
          <a:spcPct val="20000"/>
        </a:spcBef>
        <a:spcAft>
          <a:spcPct val="0"/>
        </a:spcAft>
        <a:defRPr sz="12900" b="1" kern="1200">
          <a:solidFill>
            <a:schemeClr val="tx1"/>
          </a:solidFill>
          <a:latin typeface="Arial"/>
          <a:ea typeface="바탕"/>
          <a:cs typeface="Arial"/>
        </a:defRPr>
      </a:lvl2pPr>
      <a:lvl3pPr marL="1139825" indent="-2203450" algn="l" defTabSz="2125663" rtl="0" eaLnBrk="0" fontAlgn="base" hangingPunct="0">
        <a:spcBef>
          <a:spcPct val="20000"/>
        </a:spcBef>
        <a:spcAft>
          <a:spcPct val="0"/>
        </a:spcAft>
        <a:defRPr sz="2200" kern="1200">
          <a:solidFill>
            <a:schemeClr val="tx1"/>
          </a:solidFill>
          <a:latin typeface="Arial"/>
          <a:ea typeface="바탕"/>
          <a:cs typeface="Arial"/>
        </a:defRPr>
      </a:lvl3pPr>
      <a:lvl4pPr marL="1597025" indent="-2660650" algn="l" defTabSz="2125663" rtl="0" eaLnBrk="0" fontAlgn="base" hangingPunct="0">
        <a:spcBef>
          <a:spcPct val="20000"/>
        </a:spcBef>
        <a:spcAft>
          <a:spcPct val="0"/>
        </a:spcAft>
        <a:defRPr sz="9300" kern="1200">
          <a:solidFill>
            <a:schemeClr val="tx1"/>
          </a:solidFill>
          <a:latin typeface="Arial"/>
          <a:ea typeface="바탕"/>
          <a:cs typeface="Arial"/>
        </a:defRPr>
      </a:lvl4pPr>
      <a:lvl5pPr marL="2054225" indent="-3117850" algn="l" defTabSz="2125663" rtl="0" eaLnBrk="0" fontAlgn="base" hangingPunct="0">
        <a:spcBef>
          <a:spcPct val="20000"/>
        </a:spcBef>
        <a:spcAft>
          <a:spcPct val="0"/>
        </a:spcAft>
        <a:defRPr sz="9300" kern="1200">
          <a:solidFill>
            <a:schemeClr val="tx1"/>
          </a:solidFill>
          <a:latin typeface="Arial"/>
          <a:ea typeface="바탕"/>
          <a:cs typeface="Arial"/>
        </a:defRPr>
      </a:lvl5pPr>
      <a:lvl6pPr marL="11707423" indent="-1064313" algn="l" defTabSz="2128622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836045" indent="-1064313" algn="l" defTabSz="2128622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5964667" indent="-1064313" algn="l" defTabSz="2128622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093289" indent="-1064313" algn="l" defTabSz="2128622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128622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257244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385866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514488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643110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771732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900358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7028980" algn="l" defTabSz="212862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diagramQuickStyle" Target="../diagrams/quickStyle1.xml"/><Relationship Id="rId20" Type="http://schemas.openxmlformats.org/officeDocument/2006/relationships/diagramColors" Target="../diagrams/colors3.xml"/><Relationship Id="rId21" Type="http://schemas.microsoft.com/office/2007/relationships/diagramDrawing" Target="../diagrams/drawing3.xml"/><Relationship Id="rId22" Type="http://schemas.openxmlformats.org/officeDocument/2006/relationships/image" Target="../media/image3.gif"/><Relationship Id="rId23" Type="http://schemas.openxmlformats.org/officeDocument/2006/relationships/chart" Target="../charts/chart4.xml"/><Relationship Id="rId24" Type="http://schemas.openxmlformats.org/officeDocument/2006/relationships/chart" Target="../charts/chart5.xml"/><Relationship Id="rId25" Type="http://schemas.openxmlformats.org/officeDocument/2006/relationships/image" Target="../media/image4.png"/><Relationship Id="rId26" Type="http://schemas.openxmlformats.org/officeDocument/2006/relationships/image" Target="../media/image5.png"/><Relationship Id="rId27" Type="http://schemas.openxmlformats.org/officeDocument/2006/relationships/image" Target="../media/image6.png"/><Relationship Id="rId28" Type="http://schemas.openxmlformats.org/officeDocument/2006/relationships/image" Target="../media/image7.png"/><Relationship Id="rId29" Type="http://schemas.openxmlformats.org/officeDocument/2006/relationships/image" Target="../media/image8.png"/><Relationship Id="rId30" Type="http://schemas.openxmlformats.org/officeDocument/2006/relationships/image" Target="../media/image9.png"/><Relationship Id="rId31" Type="http://schemas.openxmlformats.org/officeDocument/2006/relationships/image" Target="../media/image10.png"/><Relationship Id="rId10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12" Type="http://schemas.openxmlformats.org/officeDocument/2006/relationships/diagramData" Target="../diagrams/data2.xml"/><Relationship Id="rId13" Type="http://schemas.openxmlformats.org/officeDocument/2006/relationships/diagramLayout" Target="../diagrams/layout2.xml"/><Relationship Id="rId14" Type="http://schemas.openxmlformats.org/officeDocument/2006/relationships/diagramQuickStyle" Target="../diagrams/quickStyle2.xml"/><Relationship Id="rId15" Type="http://schemas.openxmlformats.org/officeDocument/2006/relationships/diagramColors" Target="../diagrams/colors2.xml"/><Relationship Id="rId16" Type="http://schemas.microsoft.com/office/2007/relationships/diagramDrawing" Target="../diagrams/drawing2.xml"/><Relationship Id="rId17" Type="http://schemas.openxmlformats.org/officeDocument/2006/relationships/diagramData" Target="../diagrams/data3.xml"/><Relationship Id="rId18" Type="http://schemas.openxmlformats.org/officeDocument/2006/relationships/diagramLayout" Target="../diagrams/layout3.xml"/><Relationship Id="rId19" Type="http://schemas.openxmlformats.org/officeDocument/2006/relationships/diagramQuickStyle" Target="../diagrams/quickStyle3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chart" Target="../charts/chart1.xml"/><Relationship Id="rId5" Type="http://schemas.openxmlformats.org/officeDocument/2006/relationships/chart" Target="../charts/chart2.xml"/><Relationship Id="rId6" Type="http://schemas.openxmlformats.org/officeDocument/2006/relationships/chart" Target="../charts/chart3.xml"/><Relationship Id="rId7" Type="http://schemas.openxmlformats.org/officeDocument/2006/relationships/diagramData" Target="../diagrams/data1.xml"/><Relationship Id="rId8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Content Placeholder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0" y="25430466"/>
            <a:ext cx="1515721" cy="2106075"/>
          </a:xfrm>
          <a:prstGeom prst="rect">
            <a:avLst/>
          </a:prstGeom>
        </p:spPr>
      </p:pic>
      <p:sp>
        <p:nvSpPr>
          <p:cNvPr id="15661" name="Titel 6"/>
          <p:cNvSpPr>
            <a:spLocks noGrp="1"/>
          </p:cNvSpPr>
          <p:nvPr>
            <p:ph type="title"/>
          </p:nvPr>
        </p:nvSpPr>
        <p:spPr>
          <a:xfrm>
            <a:off x="2087563" y="4695825"/>
            <a:ext cx="26924000" cy="3967032"/>
          </a:xfrm>
        </p:spPr>
        <p:txBody>
          <a:bodyPr/>
          <a:lstStyle/>
          <a:p>
            <a:pPr algn="ctr" defTabSz="2127250" eaLnBrk="1" hangingPunct="1">
              <a:spcAft>
                <a:spcPts val="4200"/>
              </a:spcAft>
            </a:pPr>
            <a:r>
              <a:rPr lang="nl-NL" sz="7200" dirty="0" smtClean="0">
                <a:solidFill>
                  <a:srgbClr val="C00000"/>
                </a:solidFill>
                <a:latin typeface="Calibri" panose="020F0502020204030204" pitchFamily="34" charset="0"/>
                <a:ea typeface="Arial Bold" pitchFamily="34" charset="0"/>
                <a:cs typeface="Verdana" pitchFamily="34" charset="0"/>
              </a:rPr>
              <a:t>Statistical Learning and Cognitive Constraints on Rule Induction</a:t>
            </a:r>
            <a:r>
              <a:rPr lang="nl-NL" sz="7200" dirty="0" smtClean="0">
                <a:solidFill>
                  <a:srgbClr val="9B0B54"/>
                </a:solidFill>
                <a:latin typeface="Calibri" panose="020F0502020204030204" pitchFamily="34" charset="0"/>
                <a:ea typeface="Arial Bold" pitchFamily="34" charset="0"/>
                <a:cs typeface="Verdana" pitchFamily="34" charset="0"/>
              </a:rPr>
              <a:t/>
            </a:r>
            <a:br>
              <a:rPr lang="nl-NL" sz="7200" dirty="0" smtClean="0">
                <a:solidFill>
                  <a:srgbClr val="9B0B54"/>
                </a:solidFill>
                <a:latin typeface="Calibri" panose="020F0502020204030204" pitchFamily="34" charset="0"/>
                <a:ea typeface="Arial Bold" pitchFamily="34" charset="0"/>
                <a:cs typeface="Verdana" pitchFamily="34" charset="0"/>
              </a:rPr>
            </a:br>
            <a:r>
              <a:rPr lang="nl-NL" sz="6600" dirty="0" smtClean="0">
                <a:solidFill>
                  <a:srgbClr val="6B2126"/>
                </a:solidFill>
                <a:latin typeface="Calibri" panose="020F0502020204030204" pitchFamily="34" charset="0"/>
                <a:ea typeface="Arial Bold" pitchFamily="34" charset="0"/>
                <a:cs typeface="Verdana" pitchFamily="34" charset="0"/>
              </a:rPr>
              <a:t> </a:t>
            </a:r>
            <a:r>
              <a:rPr lang="nl-NL" sz="7000" dirty="0" smtClean="0">
                <a:solidFill>
                  <a:srgbClr val="C00000"/>
                </a:solidFill>
                <a:latin typeface="Calibri" panose="020F0502020204030204" pitchFamily="34" charset="0"/>
                <a:ea typeface="Arial Bold" pitchFamily="34" charset="0"/>
                <a:cs typeface="Verdana" pitchFamily="34" charset="0"/>
              </a:rPr>
              <a:t>An Entropy Model</a:t>
            </a:r>
            <a:r>
              <a:rPr lang="nl-NL" sz="7000" dirty="0" smtClean="0">
                <a:solidFill>
                  <a:srgbClr val="7F7F7F"/>
                </a:solidFill>
                <a:latin typeface="Calibri" panose="020F0502020204030204" pitchFamily="34" charset="0"/>
                <a:ea typeface="Arial Bold" pitchFamily="34" charset="0"/>
                <a:cs typeface="Verdana" pitchFamily="34" charset="0"/>
              </a:rPr>
              <a:t> </a:t>
            </a:r>
            <a:r>
              <a:rPr lang="nl-NL" sz="7200" dirty="0">
                <a:latin typeface="Calibri" panose="020F0502020204030204" pitchFamily="34" charset="0"/>
                <a:ea typeface="Arial Bold" pitchFamily="34" charset="0"/>
                <a:cs typeface="Verdana" pitchFamily="34" charset="0"/>
              </a:rPr>
              <a:t/>
            </a:r>
            <a:br>
              <a:rPr lang="nl-NL" sz="7200" dirty="0">
                <a:latin typeface="Calibri" panose="020F0502020204030204" pitchFamily="34" charset="0"/>
                <a:ea typeface="Arial Bold" pitchFamily="34" charset="0"/>
                <a:cs typeface="Verdana" pitchFamily="34" charset="0"/>
              </a:rPr>
            </a:br>
            <a:r>
              <a:rPr lang="nl-NL" sz="5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Arial" charset="0"/>
                <a:cs typeface="Verdana" pitchFamily="34" charset="0"/>
              </a:rPr>
              <a:t>Silvia R</a:t>
            </a:r>
            <a:r>
              <a:rPr lang="ro-RO" sz="5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Arial" charset="0"/>
                <a:cs typeface="Verdana" pitchFamily="34" charset="0"/>
              </a:rPr>
              <a:t>Ă</a:t>
            </a:r>
            <a:r>
              <a:rPr lang="nl-NL" sz="5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Arial" charset="0"/>
                <a:cs typeface="Verdana" pitchFamily="34" charset="0"/>
              </a:rPr>
              <a:t>DULESCU, Efi GIANNOPOULOU, Frank WIJNEN, Sergey AVRUTIN</a:t>
            </a:r>
            <a:r>
              <a:rPr lang="nl-NL" sz="3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ＭＳ Ｐゴシック"/>
                <a:cs typeface="Arial" charset="0"/>
              </a:rPr>
              <a:t> </a:t>
            </a:r>
            <a:endParaRPr lang="nl-NL" sz="35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ＭＳ Ｐゴシック"/>
              <a:cs typeface="ＭＳ Ｐゴシック"/>
            </a:endParaRPr>
          </a:p>
        </p:txBody>
      </p:sp>
      <p:cxnSp>
        <p:nvCxnSpPr>
          <p:cNvPr id="15717" name="Rechte verbindingslijn 28"/>
          <p:cNvCxnSpPr>
            <a:cxnSpLocks noChangeShapeType="1"/>
          </p:cNvCxnSpPr>
          <p:nvPr/>
        </p:nvCxnSpPr>
        <p:spPr bwMode="auto">
          <a:xfrm flipV="1">
            <a:off x="1216779" y="8733131"/>
            <a:ext cx="28669722" cy="7055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718" name="Tekstvak 35"/>
          <p:cNvSpPr txBox="1">
            <a:spLocks noChangeArrowheads="1"/>
          </p:cNvSpPr>
          <p:nvPr/>
        </p:nvSpPr>
        <p:spPr bwMode="auto">
          <a:xfrm>
            <a:off x="6164263" y="14681200"/>
            <a:ext cx="1857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726" name="Tekstvak 26"/>
          <p:cNvSpPr txBox="1">
            <a:spLocks noChangeArrowheads="1"/>
          </p:cNvSpPr>
          <p:nvPr/>
        </p:nvSpPr>
        <p:spPr bwMode="auto">
          <a:xfrm>
            <a:off x="14950829" y="39943669"/>
            <a:ext cx="14657299" cy="2228421"/>
          </a:xfrm>
          <a:prstGeom prst="rect">
            <a:avLst/>
          </a:prstGeom>
          <a:solidFill>
            <a:schemeClr val="accent1">
              <a:lumMod val="40000"/>
              <a:lumOff val="60000"/>
              <a:alpha val="3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 lIns="0" tIns="179950" rIns="179950" bIns="0">
            <a:spAutoFit/>
          </a:bodyPr>
          <a:lstStyle/>
          <a:p>
            <a:pPr marL="1779588" indent="-1600200" defTabSz="2127250">
              <a:spcAft>
                <a:spcPts val="600"/>
              </a:spcAft>
            </a:pPr>
            <a:r>
              <a:rPr lang="nl-NL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References</a:t>
            </a:r>
            <a:endParaRPr lang="nl-NL" sz="3000" b="1" u="sng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1779588" indent="-1600200" defTabSz="2127250">
              <a:spcAft>
                <a:spcPts val="600"/>
              </a:spcAft>
            </a:pPr>
            <a:r>
              <a:rPr lang="en-GB" sz="2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Aslin</a:t>
            </a:r>
            <a:r>
              <a:rPr lang="en-GB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, R.N., and Newport, E. (2012)</a:t>
            </a:r>
            <a:r>
              <a:rPr lang="en-GB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. Statistical learning: From acquiring specific items to forming general rules. </a:t>
            </a:r>
            <a:r>
              <a:rPr lang="en-GB" sz="2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Current Directions in Psychological Science</a:t>
            </a:r>
            <a:r>
              <a:rPr lang="en-GB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en-GB" sz="2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21</a:t>
            </a:r>
            <a:r>
              <a:rPr lang="en-GB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, 170–176</a:t>
            </a:r>
            <a:r>
              <a:rPr lang="en-GB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.</a:t>
            </a:r>
          </a:p>
          <a:p>
            <a:pPr marL="1779588" indent="-1600200" defTabSz="2127250">
              <a:spcAft>
                <a:spcPts val="600"/>
              </a:spcAft>
            </a:pP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Marcus, G. F., </a:t>
            </a:r>
            <a:r>
              <a:rPr lang="en-US" sz="2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Vijayan</a:t>
            </a: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, S., Rao, S. B., &amp; </a:t>
            </a:r>
            <a:r>
              <a:rPr lang="en-US" sz="2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Vishton</a:t>
            </a: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, P. M. (1999)</a:t>
            </a:r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. Rule learning by seven-month-old infants. </a:t>
            </a:r>
            <a:r>
              <a:rPr lang="en-US" sz="2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Science, 283</a:t>
            </a:r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, 77–80.</a:t>
            </a:r>
            <a:endParaRPr lang="en-US" sz="2200" dirty="0" smtClean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1779588" indent="-1600200" defTabSz="2127250">
              <a:spcAft>
                <a:spcPts val="600"/>
              </a:spcAft>
            </a:pP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Shannon, C. E. (1948)</a:t>
            </a:r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. </a:t>
            </a:r>
            <a:r>
              <a:rPr lang="en-US" sz="2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 mathematical theory of communication</a:t>
            </a:r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. Bell System Technical Journal, 27, 379–423.</a:t>
            </a:r>
            <a:r>
              <a:rPr lang="nl-NL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endParaRPr lang="nl-NL" sz="220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5740" name="Tekstvak 14"/>
          <p:cNvSpPr txBox="1">
            <a:spLocks noChangeArrowheads="1"/>
          </p:cNvSpPr>
          <p:nvPr/>
        </p:nvSpPr>
        <p:spPr bwMode="auto">
          <a:xfrm>
            <a:off x="1216779" y="27935602"/>
            <a:ext cx="28391349" cy="120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5" tIns="45708" rIns="0" bIns="0">
            <a:spAutoFit/>
          </a:bodyPr>
          <a:lstStyle/>
          <a:p>
            <a:r>
              <a:rPr lang="nl-NL" sz="4000" b="1" u="sng" dirty="0" err="1" smtClean="0">
                <a:solidFill>
                  <a:srgbClr val="CD00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charset="0"/>
                <a:ea typeface="Candara" charset="0"/>
                <a:cs typeface="Candara" charset="0"/>
              </a:rPr>
              <a:t>Results</a:t>
            </a:r>
            <a:r>
              <a:rPr lang="nl-NL" sz="4000" b="1" u="sng" dirty="0" smtClean="0">
                <a:solidFill>
                  <a:srgbClr val="CD0043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nl-NL" sz="4000" b="1" u="sng" dirty="0" smtClean="0">
                <a:solidFill>
                  <a:srgbClr val="CD0043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nl-NL" sz="35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Ordinal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nl-NL" sz="35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Regression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. </a:t>
            </a:r>
            <a:r>
              <a:rPr lang="nl-NL" sz="35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Covariates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: scores on </a:t>
            </a:r>
            <a:r>
              <a:rPr lang="nl-NL" sz="35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the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tests (FDS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, IMT, 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RSPM). RSPM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: significant </a:t>
            </a:r>
            <a:r>
              <a:rPr lang="nl-NL" sz="35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positive 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effect 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on </a:t>
            </a:r>
            <a:r>
              <a:rPr lang="nl-NL" sz="35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XXY_new</a:t>
            </a:r>
            <a:r>
              <a:rPr lang="nl-NL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nl-NL" sz="35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and</a:t>
            </a:r>
            <a:r>
              <a:rPr lang="nl-NL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 </a:t>
            </a:r>
            <a:r>
              <a:rPr lang="en-GB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X</a:t>
            </a:r>
            <a:r>
              <a:rPr lang="en-GB" sz="35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1</a:t>
            </a:r>
            <a:r>
              <a:rPr lang="en-GB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X</a:t>
            </a:r>
            <a:r>
              <a:rPr lang="en-GB" sz="35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2</a:t>
            </a:r>
            <a:r>
              <a:rPr lang="en-GB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Y </a:t>
            </a:r>
            <a:r>
              <a:rPr lang="en-US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_</a:t>
            </a:r>
            <a:r>
              <a:rPr lang="en-US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trained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;</a:t>
            </a:r>
            <a:endParaRPr lang="nl-NL" sz="3500" dirty="0" smtClean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IMT: significant </a:t>
            </a:r>
            <a:r>
              <a:rPr lang="en-US" sz="35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negative </a:t>
            </a:r>
            <a:r>
              <a:rPr lang="en-US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effect </a:t>
            </a:r>
            <a:r>
              <a:rPr lang="en-US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on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nl-NL" sz="35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XXY_new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nl-NL" sz="35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and</a:t>
            </a:r>
            <a:r>
              <a:rPr lang="nl-NL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GB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X</a:t>
            </a:r>
            <a:r>
              <a:rPr lang="en-GB" sz="35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1</a:t>
            </a:r>
            <a:r>
              <a:rPr lang="en-GB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X</a:t>
            </a:r>
            <a:r>
              <a:rPr lang="en-GB" sz="35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2</a:t>
            </a:r>
            <a:r>
              <a:rPr lang="en-GB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Y </a:t>
            </a:r>
            <a:r>
              <a:rPr lang="en-US" sz="35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_</a:t>
            </a:r>
            <a:r>
              <a:rPr lang="en-US" sz="3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trained.</a:t>
            </a:r>
            <a:endParaRPr lang="nl-NL" sz="3500" dirty="0" smtClean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5741" name="Line 388"/>
          <p:cNvSpPr>
            <a:spLocks noChangeShapeType="1"/>
          </p:cNvSpPr>
          <p:nvPr/>
        </p:nvSpPr>
        <p:spPr bwMode="auto">
          <a:xfrm flipH="1">
            <a:off x="12082696" y="9180474"/>
            <a:ext cx="24503" cy="18145163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13" name="TextBox 15712"/>
          <p:cNvSpPr txBox="1"/>
          <p:nvPr/>
        </p:nvSpPr>
        <p:spPr>
          <a:xfrm>
            <a:off x="20853676" y="14679636"/>
            <a:ext cx="806252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5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909970" y="15286994"/>
            <a:ext cx="119001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charset="0"/>
                <a:ea typeface="Candara" charset="0"/>
                <a:cs typeface="Candara" charset="0"/>
              </a:rPr>
              <a:t>Test</a:t>
            </a:r>
            <a:r>
              <a:rPr lang="en-US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 </a:t>
            </a:r>
            <a:r>
              <a:rPr lang="en-U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(“Could this string be possible in the language that you heard?”)</a:t>
            </a:r>
            <a:endParaRPr lang="en-US" sz="3000" dirty="0" smtClean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  <a:p>
            <a:pPr marL="2582863" lvl="1" indent="-457200">
              <a:buFont typeface="Wingdings" panose="05000000000000000000" pitchFamily="2" charset="2"/>
              <a:buChar char="Ø"/>
            </a:pPr>
            <a:r>
              <a:rPr lang="en-US" sz="3000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XXY_trained_syllables</a:t>
            </a:r>
            <a:r>
              <a:rPr lang="en-US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: </a:t>
            </a:r>
            <a:r>
              <a:rPr lang="en-U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goo_goo_sjie</a:t>
            </a:r>
            <a:r>
              <a:rPr lang="en-U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√</a:t>
            </a:r>
          </a:p>
          <a:p>
            <a:pPr marL="2582863" lvl="1" indent="-457200">
              <a:buFont typeface="Wingdings" panose="05000000000000000000" pitchFamily="2" charset="2"/>
              <a:buChar char="Ø"/>
            </a:pPr>
            <a:r>
              <a:rPr lang="en-GB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X</a:t>
            </a:r>
            <a:r>
              <a:rPr lang="en-GB" sz="3000" baseline="-25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1</a:t>
            </a:r>
            <a:r>
              <a:rPr lang="en-GB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X</a:t>
            </a:r>
            <a:r>
              <a:rPr lang="en-GB" sz="3000" baseline="-25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2</a:t>
            </a:r>
            <a:r>
              <a:rPr lang="en-GB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Y</a:t>
            </a:r>
            <a:r>
              <a:rPr lang="en-US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_</a:t>
            </a:r>
            <a:r>
              <a:rPr lang="en-US" sz="3000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new_syllables</a:t>
            </a:r>
            <a:r>
              <a:rPr lang="en-US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:    </a:t>
            </a:r>
            <a:r>
              <a:rPr lang="en-US" sz="3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reu_loo_gee</a:t>
            </a:r>
            <a:r>
              <a:rPr lang="en-U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*</a:t>
            </a:r>
            <a:endParaRPr lang="en-US" sz="3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2582863" lvl="1" indent="-457200"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XXY_new_syllables:       </a:t>
            </a:r>
            <a:r>
              <a:rPr lang="en-US" sz="3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too_too_suu</a:t>
            </a:r>
            <a:r>
              <a:rPr lang="en-U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√</a:t>
            </a:r>
          </a:p>
          <a:p>
            <a:pPr marL="2582863" lvl="1" indent="-457200">
              <a:buFont typeface="Wingdings" panose="05000000000000000000" pitchFamily="2" charset="2"/>
              <a:buChar char="Ø"/>
            </a:pPr>
            <a:r>
              <a:rPr lang="en-GB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X</a:t>
            </a:r>
            <a:r>
              <a:rPr lang="en-GB" sz="3000" baseline="-25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1</a:t>
            </a:r>
            <a:r>
              <a:rPr lang="en-GB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X</a:t>
            </a:r>
            <a:r>
              <a:rPr lang="en-GB" sz="3000" baseline="-25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2</a:t>
            </a:r>
            <a:r>
              <a:rPr lang="en-GB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Y </a:t>
            </a:r>
            <a:r>
              <a:rPr lang="en-US" sz="3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_trained_syllables:  </a:t>
            </a:r>
            <a:r>
              <a:rPr lang="en-US" sz="3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teu_duu_saa</a:t>
            </a:r>
            <a:r>
              <a:rPr lang="en-U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*</a:t>
            </a:r>
          </a:p>
        </p:txBody>
      </p:sp>
      <p:cxnSp>
        <p:nvCxnSpPr>
          <p:cNvPr id="93" name="Rechte verbindingslijn 28"/>
          <p:cNvCxnSpPr>
            <a:cxnSpLocks noChangeShapeType="1"/>
          </p:cNvCxnSpPr>
          <p:nvPr/>
        </p:nvCxnSpPr>
        <p:spPr bwMode="auto">
          <a:xfrm>
            <a:off x="1186585" y="27600973"/>
            <a:ext cx="28421543" cy="15955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45" name="TextBox 44"/>
          <p:cNvSpPr txBox="1"/>
          <p:nvPr/>
        </p:nvSpPr>
        <p:spPr>
          <a:xfrm>
            <a:off x="1607729" y="35228533"/>
            <a:ext cx="47422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102" name="TextBox 39"/>
          <p:cNvSpPr txBox="1"/>
          <p:nvPr/>
        </p:nvSpPr>
        <p:spPr>
          <a:xfrm>
            <a:off x="12595005" y="18859313"/>
            <a:ext cx="86949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51 </a:t>
            </a: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adults (</a:t>
            </a: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age </a:t>
            </a: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19-44)</a:t>
            </a:r>
            <a:endParaRPr lang="en-US" sz="32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571500" indent="-5715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Medium Entropy: </a:t>
            </a:r>
            <a:r>
              <a:rPr lang="nl-NL" sz="3200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2*14 X/2*14 Y (4.2 bits</a:t>
            </a:r>
            <a:r>
              <a:rPr lang="nl-NL" sz="32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)</a:t>
            </a:r>
            <a:endParaRPr lang="en-US" sz="3200" dirty="0" smtClean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3 independent tasks: Forward Digit Span (</a:t>
            </a: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FDS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), Incidental Memorization Task (</a:t>
            </a: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IMT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),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Raven’s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Standard Progressive Matrices (</a:t>
            </a: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RSPM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797682" y="16282984"/>
            <a:ext cx="11138991" cy="10999314"/>
            <a:chOff x="1290141" y="20878658"/>
            <a:chExt cx="10178959" cy="6489275"/>
          </a:xfrm>
        </p:grpSpPr>
        <p:sp>
          <p:nvSpPr>
            <p:cNvPr id="96" name="Text Placeholder 2"/>
            <p:cNvSpPr txBox="1">
              <a:spLocks/>
            </p:cNvSpPr>
            <p:nvPr/>
          </p:nvSpPr>
          <p:spPr>
            <a:xfrm>
              <a:off x="1290141" y="20878658"/>
              <a:ext cx="9841593" cy="630747"/>
            </a:xfrm>
            <a:prstGeom prst="rect">
              <a:avLst/>
            </a:prstGeom>
            <a:gradFill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noAutofit/>
            </a:bodyPr>
            <a:lstStyle>
              <a:lvl1pPr marL="339725" indent="-1935163" algn="l" defTabSz="2125663" rtl="0" eaLnBrk="0" fontAlgn="base" hangingPunct="0">
                <a:spcBef>
                  <a:spcPct val="20000"/>
                </a:spcBef>
                <a:spcAft>
                  <a:spcPct val="0"/>
                </a:spcAft>
                <a:defRPr sz="3100" b="1" kern="1200">
                  <a:solidFill>
                    <a:schemeClr val="tx1"/>
                  </a:solidFill>
                  <a:latin typeface="Arial"/>
                  <a:ea typeface="ＭＳ Ｐゴシック" pitchFamily="-109" charset="-128"/>
                  <a:cs typeface="ＭＳ Ｐゴシック" pitchFamily="-109" charset="-128"/>
                </a:defRPr>
              </a:lvl1pPr>
              <a:lvl2pPr marL="739775" indent="-2070100" algn="l" defTabSz="2125663" rtl="0" eaLnBrk="0" fontAlgn="base" hangingPunct="0">
                <a:spcBef>
                  <a:spcPct val="20000"/>
                </a:spcBef>
                <a:spcAft>
                  <a:spcPct val="0"/>
                </a:spcAft>
                <a:defRPr sz="12900" b="1" kern="1200">
                  <a:solidFill>
                    <a:schemeClr val="tx1"/>
                  </a:solidFill>
                  <a:latin typeface="Arial"/>
                  <a:ea typeface="바탕"/>
                  <a:cs typeface="Arial"/>
                </a:defRPr>
              </a:lvl2pPr>
              <a:lvl3pPr marL="1139825" indent="-2203450" algn="l" defTabSz="2125663" rtl="0" eaLnBrk="0" fontAlgn="base" hangingPunct="0">
                <a:spcBef>
                  <a:spcPct val="2000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Arial"/>
                  <a:ea typeface="바탕"/>
                  <a:cs typeface="Arial"/>
                </a:defRPr>
              </a:lvl3pPr>
              <a:lvl4pPr marL="1597025" indent="-2660650" algn="l" defTabSz="2125663" rtl="0" eaLnBrk="0" fontAlgn="base" hangingPunct="0">
                <a:spcBef>
                  <a:spcPct val="20000"/>
                </a:spcBef>
                <a:spcAft>
                  <a:spcPct val="0"/>
                </a:spcAft>
                <a:defRPr sz="9300" kern="1200">
                  <a:solidFill>
                    <a:schemeClr val="tx1"/>
                  </a:solidFill>
                  <a:latin typeface="Arial"/>
                  <a:ea typeface="바탕"/>
                  <a:cs typeface="Arial"/>
                </a:defRPr>
              </a:lvl4pPr>
              <a:lvl5pPr marL="2054225" indent="-3117850" algn="l" defTabSz="2125663" rtl="0" eaLnBrk="0" fontAlgn="base" hangingPunct="0">
                <a:spcBef>
                  <a:spcPct val="20000"/>
                </a:spcBef>
                <a:spcAft>
                  <a:spcPct val="0"/>
                </a:spcAft>
                <a:defRPr sz="9300" kern="1200">
                  <a:solidFill>
                    <a:schemeClr val="tx1"/>
                  </a:solidFill>
                  <a:latin typeface="Arial"/>
                  <a:ea typeface="바탕"/>
                  <a:cs typeface="Arial"/>
                </a:defRPr>
              </a:lvl5pPr>
              <a:lvl6pPr marL="11707423" indent="-1064313" algn="l" defTabSz="2128622" rtl="0" eaLnBrk="1" latinLnBrk="0" hangingPunct="1">
                <a:spcBef>
                  <a:spcPct val="20000"/>
                </a:spcBef>
                <a:buFont typeface="Arial"/>
                <a:buChar char="•"/>
                <a:defRPr sz="9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36045" indent="-1064313" algn="l" defTabSz="2128622" rtl="0" eaLnBrk="1" latinLnBrk="0" hangingPunct="1">
                <a:spcBef>
                  <a:spcPct val="20000"/>
                </a:spcBef>
                <a:buFont typeface="Arial"/>
                <a:buChar char="•"/>
                <a:defRPr sz="9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964667" indent="-1064313" algn="l" defTabSz="2128622" rtl="0" eaLnBrk="1" latinLnBrk="0" hangingPunct="1">
                <a:spcBef>
                  <a:spcPct val="20000"/>
                </a:spcBef>
                <a:buFont typeface="Arial"/>
                <a:buChar char="•"/>
                <a:defRPr sz="9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093289" indent="-1064313" algn="l" defTabSz="2128622" rtl="0" eaLnBrk="1" latinLnBrk="0" hangingPunct="1">
                <a:spcBef>
                  <a:spcPct val="20000"/>
                </a:spcBef>
                <a:buFont typeface="Arial"/>
                <a:buChar char="•"/>
                <a:defRPr sz="9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o" sz="2800" dirty="0" smtClean="0">
                  <a:solidFill>
                    <a:schemeClr val="tx2"/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Rule Induction </a:t>
              </a:r>
              <a:r>
                <a:rPr lang="en-US" sz="28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Wingdings"/>
                </a:rPr>
                <a:t></a:t>
              </a:r>
              <a:r>
                <a:rPr lang="ro" sz="28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 interaction of </a:t>
              </a:r>
              <a:r>
                <a:rPr lang="ro" sz="2800" i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input complexity</a:t>
              </a:r>
              <a:r>
                <a:rPr lang="ro" sz="28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 (entropy) and </a:t>
              </a:r>
              <a:r>
                <a:rPr lang="ro" sz="2800" i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channel capacity</a:t>
              </a:r>
              <a:endPara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98" name="Manual Operation 97"/>
            <p:cNvSpPr/>
            <p:nvPr/>
          </p:nvSpPr>
          <p:spPr>
            <a:xfrm>
              <a:off x="7565271" y="22664308"/>
              <a:ext cx="3757572" cy="2462553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20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7909076" y="22935801"/>
              <a:ext cx="2967579" cy="1921695"/>
              <a:chOff x="634246" y="885366"/>
              <a:chExt cx="2910021" cy="2247029"/>
            </a:xfr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grpSpPr>
          <p:sp>
            <p:nvSpPr>
              <p:cNvPr id="100" name="Oval Callout 99"/>
              <p:cNvSpPr/>
              <p:nvPr/>
            </p:nvSpPr>
            <p:spPr>
              <a:xfrm>
                <a:off x="1116223" y="2262532"/>
                <a:ext cx="1545542" cy="869863"/>
              </a:xfrm>
              <a:prstGeom prst="wedgeEllipseCallout">
                <a:avLst/>
              </a:prstGeom>
              <a:grpFill/>
              <a:ln>
                <a:solidFill>
                  <a:schemeClr val="tx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Bob</a:t>
                </a:r>
              </a:p>
              <a:p>
                <a:pPr algn="ctr"/>
                <a:r>
                  <a:rPr lang="en-US" sz="2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played quietly</a:t>
                </a:r>
              </a:p>
            </p:txBody>
          </p:sp>
          <p:sp>
            <p:nvSpPr>
              <p:cNvPr id="101" name="Oval Callout 100"/>
              <p:cNvSpPr/>
              <p:nvPr/>
            </p:nvSpPr>
            <p:spPr>
              <a:xfrm>
                <a:off x="1998725" y="1320297"/>
                <a:ext cx="1545542" cy="869865"/>
              </a:xfrm>
              <a:prstGeom prst="wedgeEllipseCallout">
                <a:avLst/>
              </a:prstGeom>
              <a:grpFill/>
              <a:ln>
                <a:solidFill>
                  <a:schemeClr val="tx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Mom talked nicely</a:t>
                </a:r>
              </a:p>
            </p:txBody>
          </p:sp>
          <p:sp>
            <p:nvSpPr>
              <p:cNvPr id="103" name="Oval Callout 102"/>
              <p:cNvSpPr/>
              <p:nvPr/>
            </p:nvSpPr>
            <p:spPr>
              <a:xfrm>
                <a:off x="634246" y="885366"/>
                <a:ext cx="1545541" cy="869864"/>
              </a:xfrm>
              <a:prstGeom prst="wedgeEllipseCallout">
                <a:avLst/>
              </a:prstGeom>
              <a:grpFill/>
              <a:ln>
                <a:solidFill>
                  <a:schemeClr val="tx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Dad walked slowly</a:t>
                </a:r>
              </a:p>
            </p:txBody>
          </p:sp>
        </p:grpSp>
        <p:sp>
          <p:nvSpPr>
            <p:cNvPr id="104" name="Oval Callout 103"/>
            <p:cNvSpPr/>
            <p:nvPr/>
          </p:nvSpPr>
          <p:spPr>
            <a:xfrm>
              <a:off x="7856010" y="25832206"/>
              <a:ext cx="3613090" cy="1064462"/>
            </a:xfrm>
            <a:prstGeom prst="wedgeEllipseCallout">
              <a:avLst>
                <a:gd name="adj1" fmla="val -34860"/>
                <a:gd name="adj2" fmla="val -48837"/>
              </a:avLst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Dad walk-</a:t>
              </a:r>
              <a:r>
                <a:rPr lang="en-US" sz="2200" b="1" dirty="0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</a:rPr>
                <a:t>ed</a:t>
              </a:r>
              <a:r>
                <a: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 slow-</a:t>
              </a:r>
              <a:r>
                <a:rPr lang="en-US" sz="2200" b="1" dirty="0" err="1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</a:rPr>
                <a:t>ly</a:t>
              </a:r>
              <a:endParaRPr lang="en-US" sz="22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r>
                <a: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Mom talk-</a:t>
              </a:r>
              <a:r>
                <a:rPr lang="en-US" sz="2200" b="1" dirty="0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</a:rPr>
                <a:t>ed</a:t>
              </a:r>
              <a:r>
                <a: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 nice-</a:t>
              </a:r>
              <a:r>
                <a:rPr lang="en-US" sz="2200" b="1" dirty="0" err="1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</a:rPr>
                <a:t>ly</a:t>
              </a:r>
              <a:endParaRPr lang="en-US" sz="22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r>
                <a: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Bob play-</a:t>
              </a:r>
              <a:r>
                <a:rPr lang="en-US" sz="2200" b="1" dirty="0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</a:rPr>
                <a:t>ed</a:t>
              </a:r>
              <a:r>
                <a: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 </a:t>
              </a:r>
              <a:r>
                <a:rPr lang="en-US" sz="22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quiet-</a:t>
              </a:r>
              <a:r>
                <a:rPr lang="en-US" sz="2200" b="1" dirty="0" err="1" smtClean="0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</a:rPr>
                <a:t>ly</a:t>
              </a:r>
              <a:endParaRPr lang="en-US" sz="22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05" name="Right Arrow 104"/>
            <p:cNvSpPr/>
            <p:nvPr/>
          </p:nvSpPr>
          <p:spPr>
            <a:xfrm rot="5400000">
              <a:off x="9240417" y="25346540"/>
              <a:ext cx="527076" cy="303079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20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460217" y="21983479"/>
              <a:ext cx="3883089" cy="4902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Entropy &lt; channel </a:t>
              </a:r>
              <a:r>
                <a:rPr lang="en-US" sz="24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capacity → </a:t>
              </a:r>
              <a:endPara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  <a:sym typeface="Trebuchet MS"/>
              </a:endParaRPr>
            </a:p>
            <a:p>
              <a:r>
                <a:rPr lang="en-US" sz="2400" b="1" dirty="0" smtClean="0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item-bound generalizations</a:t>
              </a:r>
              <a:endParaRPr lang="en-US" sz="2400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290141" y="21956422"/>
              <a:ext cx="3991963" cy="4902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Entropy &gt; channel capacity </a:t>
              </a:r>
              <a:r>
                <a:rPr lang="en-US" sz="24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→ </a:t>
              </a:r>
              <a:r>
                <a:rPr lang="en-US" sz="2400" b="1" dirty="0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  <a:sym typeface="Trebuchet MS"/>
                </a:rPr>
                <a:t>category-based generalizations</a:t>
              </a:r>
            </a:p>
          </p:txBody>
        </p:sp>
        <p:sp>
          <p:nvSpPr>
            <p:cNvPr id="112" name="Manual Operation 111"/>
            <p:cNvSpPr/>
            <p:nvPr/>
          </p:nvSpPr>
          <p:spPr>
            <a:xfrm>
              <a:off x="1673117" y="23373433"/>
              <a:ext cx="1952169" cy="162154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20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1580035" y="23225997"/>
              <a:ext cx="2101925" cy="1648520"/>
              <a:chOff x="921129" y="1026710"/>
              <a:chExt cx="2304627" cy="2125587"/>
            </a:xfr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grpSpPr>
          <p:sp>
            <p:nvSpPr>
              <p:cNvPr id="114" name="Oval Callout 113"/>
              <p:cNvSpPr/>
              <p:nvPr/>
            </p:nvSpPr>
            <p:spPr>
              <a:xfrm>
                <a:off x="1344104" y="2282434"/>
                <a:ext cx="1545542" cy="869863"/>
              </a:xfrm>
              <a:prstGeom prst="wedgeEllipseCallout">
                <a:avLst/>
              </a:prstGeom>
              <a:grpFill/>
              <a:ln>
                <a:solidFill>
                  <a:schemeClr val="tx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Bob</a:t>
                </a:r>
              </a:p>
              <a:p>
                <a:pPr algn="ctr"/>
                <a:r>
                  <a:rPr lang="en-US" sz="2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played quietly</a:t>
                </a:r>
              </a:p>
            </p:txBody>
          </p:sp>
          <p:sp>
            <p:nvSpPr>
              <p:cNvPr id="116" name="Oval Callout 115"/>
              <p:cNvSpPr/>
              <p:nvPr/>
            </p:nvSpPr>
            <p:spPr>
              <a:xfrm>
                <a:off x="921129" y="1026710"/>
                <a:ext cx="1545542" cy="869863"/>
              </a:xfrm>
              <a:prstGeom prst="wedgeEllipseCallout">
                <a:avLst/>
              </a:prstGeom>
              <a:grpFill/>
              <a:ln>
                <a:solidFill>
                  <a:schemeClr val="tx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Dad walked slowly</a:t>
                </a:r>
              </a:p>
            </p:txBody>
          </p:sp>
          <p:sp>
            <p:nvSpPr>
              <p:cNvPr id="115" name="Oval Callout 114"/>
              <p:cNvSpPr/>
              <p:nvPr/>
            </p:nvSpPr>
            <p:spPr>
              <a:xfrm>
                <a:off x="1680214" y="1581990"/>
                <a:ext cx="1545542" cy="869865"/>
              </a:xfrm>
              <a:prstGeom prst="wedgeEllipseCallout">
                <a:avLst/>
              </a:prstGeom>
              <a:grpFill/>
              <a:ln>
                <a:solidFill>
                  <a:schemeClr val="tx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rPr>
                  <a:t>Mom talked nicely</a:t>
                </a:r>
              </a:p>
            </p:txBody>
          </p:sp>
        </p:grpSp>
        <p:sp>
          <p:nvSpPr>
            <p:cNvPr id="118" name="Right Arrow 117"/>
            <p:cNvSpPr/>
            <p:nvPr/>
          </p:nvSpPr>
          <p:spPr>
            <a:xfrm rot="5400000">
              <a:off x="2427109" y="25047239"/>
              <a:ext cx="527076" cy="303079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20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graphicFrame>
          <p:nvGraphicFramePr>
            <p:cNvPr id="119" name="Chart 118"/>
            <p:cNvGraphicFramePr/>
            <p:nvPr>
              <p:extLst>
                <p:ext uri="{D42A27DB-BD31-4B8C-83A1-F6EECF244321}">
                  <p14:modId xmlns:p14="http://schemas.microsoft.com/office/powerpoint/2010/main" val="1322203032"/>
                </p:ext>
              </p:extLst>
            </p:nvPr>
          </p:nvGraphicFramePr>
          <p:xfrm>
            <a:off x="4080014" y="24855873"/>
            <a:ext cx="3620329" cy="25120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120" name="Straight Arrow Connector 119"/>
            <p:cNvCxnSpPr/>
            <p:nvPr/>
          </p:nvCxnSpPr>
          <p:spPr>
            <a:xfrm>
              <a:off x="4861334" y="25365010"/>
              <a:ext cx="2289626" cy="78903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5763356" y="25266314"/>
              <a:ext cx="1801915" cy="26749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r</a:t>
              </a:r>
              <a:r>
                <a:rPr lang="en-US" sz="22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ule induction</a:t>
              </a:r>
              <a:endPara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cxnSp>
          <p:nvCxnSpPr>
            <p:cNvPr id="122" name="Straight Arrow Connector 121"/>
            <p:cNvCxnSpPr/>
            <p:nvPr/>
          </p:nvCxnSpPr>
          <p:spPr>
            <a:xfrm flipV="1">
              <a:off x="4591212" y="26643002"/>
              <a:ext cx="2767744" cy="997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graphicFrame>
          <p:nvGraphicFramePr>
            <p:cNvPr id="123" name="Chart 122"/>
            <p:cNvGraphicFramePr/>
            <p:nvPr>
              <p:extLst>
                <p:ext uri="{D42A27DB-BD31-4B8C-83A1-F6EECF244321}">
                  <p14:modId xmlns:p14="http://schemas.microsoft.com/office/powerpoint/2010/main" val="1819359527"/>
                </p:ext>
              </p:extLst>
            </p:nvPr>
          </p:nvGraphicFramePr>
          <p:xfrm>
            <a:off x="4150438" y="22975450"/>
            <a:ext cx="3620329" cy="25120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cxnSp>
          <p:nvCxnSpPr>
            <p:cNvPr id="124" name="Straight Arrow Connector 123"/>
            <p:cNvCxnSpPr/>
            <p:nvPr/>
          </p:nvCxnSpPr>
          <p:spPr>
            <a:xfrm flipV="1">
              <a:off x="4877684" y="23141871"/>
              <a:ext cx="2371671" cy="80339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>
              <a:off x="4411162" y="23059522"/>
              <a:ext cx="1762641" cy="26749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sz="22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r</a:t>
              </a:r>
              <a:r>
                <a:rPr lang="en-US" sz="22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ule induction</a:t>
              </a:r>
              <a:endPara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cxnSp>
          <p:nvCxnSpPr>
            <p:cNvPr id="126" name="Straight Arrow Connector 125"/>
            <p:cNvCxnSpPr/>
            <p:nvPr/>
          </p:nvCxnSpPr>
          <p:spPr>
            <a:xfrm flipV="1">
              <a:off x="4762315" y="24462257"/>
              <a:ext cx="2767744" cy="997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17" name="Oval Callout 116"/>
            <p:cNvSpPr/>
            <p:nvPr/>
          </p:nvSpPr>
          <p:spPr>
            <a:xfrm>
              <a:off x="1416712" y="25475181"/>
              <a:ext cx="2694572" cy="558017"/>
            </a:xfrm>
            <a:prstGeom prst="wedgeEllipseCallout">
              <a:avLst>
                <a:gd name="adj1" fmla="val -13225"/>
                <a:gd name="adj2" fmla="val 115288"/>
              </a:avLst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1">
                    <a:lumMod val="40000"/>
                    <a:lumOff val="60000"/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50800"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200" b="1" dirty="0">
                  <a:solidFill>
                    <a:srgbClr val="C00000"/>
                  </a:solidFill>
                  <a:latin typeface="Candara" charset="0"/>
                  <a:ea typeface="Candara" charset="0"/>
                  <a:cs typeface="Candara" charset="0"/>
                </a:rPr>
                <a:t>NOUN+VB+ADV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15579725" y="9050466"/>
            <a:ext cx="131531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/>
                <a:cs typeface="Candara"/>
              </a:rPr>
              <a:t>Experiments 1&amp;2 - Effect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/>
                <a:cs typeface="Candara"/>
              </a:rPr>
              <a:t>of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/>
                <a:cs typeface="Candara"/>
              </a:rPr>
              <a:t>Entropy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/>
                <a:cs typeface="Candara"/>
              </a:rPr>
              <a:t>on Rule Induction </a:t>
            </a:r>
            <a:endParaRPr lang="en-US" sz="4000" dirty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27" name="Rechte verbindingslijn 28"/>
          <p:cNvCxnSpPr>
            <a:cxnSpLocks noChangeShapeType="1"/>
          </p:cNvCxnSpPr>
          <p:nvPr/>
        </p:nvCxnSpPr>
        <p:spPr bwMode="auto">
          <a:xfrm flipV="1">
            <a:off x="12523677" y="17942055"/>
            <a:ext cx="17532570" cy="41878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28" name="Content Placeholder 4"/>
          <p:cNvSpPr txBox="1">
            <a:spLocks/>
          </p:cNvSpPr>
          <p:nvPr/>
        </p:nvSpPr>
        <p:spPr>
          <a:xfrm>
            <a:off x="12856455" y="10658138"/>
            <a:ext cx="7422310" cy="6834251"/>
          </a:xfrm>
          <a:prstGeom prst="rect">
            <a:avLst/>
          </a:prstGeom>
        </p:spPr>
        <p:txBody>
          <a:bodyPr>
            <a:noAutofit/>
          </a:bodyPr>
          <a:lstStyle>
            <a:lvl1pPr marL="339725" indent="-1935163" algn="l" defTabSz="2125663" rtl="0" eaLnBrk="0" fontAlgn="base" hangingPunct="0">
              <a:spcBef>
                <a:spcPct val="20000"/>
              </a:spcBef>
              <a:spcAft>
                <a:spcPct val="0"/>
              </a:spcAft>
              <a:defRPr sz="3100" b="1" kern="1200">
                <a:solidFill>
                  <a:schemeClr val="tx1"/>
                </a:solidFill>
                <a:latin typeface="Arial"/>
                <a:ea typeface="ＭＳ Ｐゴシック" pitchFamily="-109" charset="-128"/>
                <a:cs typeface="ＭＳ Ｐゴシック" pitchFamily="-109" charset="-128"/>
              </a:defRPr>
            </a:lvl1pPr>
            <a:lvl2pPr marL="739775" indent="-2070100" algn="l" defTabSz="2125663" rtl="0" eaLnBrk="0" fontAlgn="base" hangingPunct="0">
              <a:spcBef>
                <a:spcPct val="20000"/>
              </a:spcBef>
              <a:spcAft>
                <a:spcPct val="0"/>
              </a:spcAft>
              <a:defRPr sz="12900" b="1" kern="1200">
                <a:solidFill>
                  <a:schemeClr val="tx1"/>
                </a:solidFill>
                <a:latin typeface="Arial"/>
                <a:ea typeface="바탕"/>
                <a:cs typeface="Arial"/>
              </a:defRPr>
            </a:lvl2pPr>
            <a:lvl3pPr marL="1139825" indent="-2203450" algn="l" defTabSz="2125663" rtl="0" eaLnBrk="0" fontAlgn="base" hangingPunct="0">
              <a:spcBef>
                <a:spcPct val="2000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/>
                <a:ea typeface="바탕"/>
                <a:cs typeface="Arial"/>
              </a:defRPr>
            </a:lvl3pPr>
            <a:lvl4pPr marL="1597025" indent="-2660650" algn="l" defTabSz="2125663" rtl="0" eaLnBrk="0" fontAlgn="base" hangingPunct="0">
              <a:spcBef>
                <a:spcPct val="20000"/>
              </a:spcBef>
              <a:spcAft>
                <a:spcPct val="0"/>
              </a:spcAft>
              <a:defRPr sz="9300" kern="1200">
                <a:solidFill>
                  <a:schemeClr val="tx1"/>
                </a:solidFill>
                <a:latin typeface="Arial"/>
                <a:ea typeface="바탕"/>
                <a:cs typeface="Arial"/>
              </a:defRPr>
            </a:lvl4pPr>
            <a:lvl5pPr marL="2054225" indent="-3117850" algn="l" defTabSz="2125663" rtl="0" eaLnBrk="0" fontAlgn="base" hangingPunct="0">
              <a:spcBef>
                <a:spcPct val="20000"/>
              </a:spcBef>
              <a:spcAft>
                <a:spcPct val="0"/>
              </a:spcAft>
              <a:defRPr sz="9300" kern="1200">
                <a:solidFill>
                  <a:schemeClr val="tx1"/>
                </a:solidFill>
                <a:latin typeface="Arial"/>
                <a:ea typeface="바탕"/>
                <a:cs typeface="Arial"/>
              </a:defRPr>
            </a:lvl5pPr>
            <a:lvl6pPr marL="11707423" indent="-1064313" algn="l" defTabSz="2128622" rtl="0" eaLnBrk="1" latinLnBrk="0" hangingPunct="1">
              <a:spcBef>
                <a:spcPct val="20000"/>
              </a:spcBef>
              <a:buFont typeface="Arial"/>
              <a:buChar char="•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36045" indent="-1064313" algn="l" defTabSz="2128622" rtl="0" eaLnBrk="1" latinLnBrk="0" hangingPunct="1">
              <a:spcBef>
                <a:spcPct val="20000"/>
              </a:spcBef>
              <a:buFont typeface="Arial"/>
              <a:buChar char="•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964667" indent="-1064313" algn="l" defTabSz="2128622" rtl="0" eaLnBrk="1" latinLnBrk="0" hangingPunct="1">
              <a:spcBef>
                <a:spcPct val="20000"/>
              </a:spcBef>
              <a:buFont typeface="Arial"/>
              <a:buChar char="•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93289" indent="-1064313" algn="l" defTabSz="2128622" rtl="0" eaLnBrk="1" latinLnBrk="0" hangingPunct="1">
              <a:spcBef>
                <a:spcPct val="20000"/>
              </a:spcBef>
              <a:buFont typeface="Arial"/>
              <a:buChar char="•"/>
              <a:defRPr sz="9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3116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71 adults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, ~22y, ~4min, between-subjects</a:t>
            </a:r>
          </a:p>
          <a:p>
            <a:pPr marL="303116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3-syllable XXY: </a:t>
            </a:r>
            <a:r>
              <a:rPr lang="en-US" sz="3200" b="0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goo_goo_sjie</a:t>
            </a:r>
            <a:endParaRPr lang="en-US" sz="3200" b="0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303116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manipulated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ENTROPY (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number &amp; frequency) </a:t>
            </a:r>
          </a:p>
          <a:p>
            <a:pPr marL="703166" lvl="1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2.8 bits (4 × 7Xs / 4 × 7Ys)</a:t>
            </a:r>
            <a:endParaRPr lang="en-US" sz="3200" b="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703166" lvl="1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3.5 bits (4 × 6Xs / 4 × 6Ys)</a:t>
            </a:r>
            <a:endParaRPr lang="ro-RO" sz="3200" b="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703166" lvl="1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4 bits (2 × 12Xs / 2 × 12Ys</a:t>
            </a:r>
            <a:r>
              <a:rPr lang="ro-RO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)</a:t>
            </a:r>
            <a:endParaRPr lang="ro-RO" sz="3200" b="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703166" lvl="1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4.25 bits (2 × 14Xs / 2 × 14Ys</a:t>
            </a:r>
            <a:r>
              <a:rPr lang="ro-RO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)</a:t>
            </a:r>
            <a:endParaRPr lang="ro-RO" sz="3200" b="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703166" lvl="1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4.58 bits (1 × 24Xs / 1 × 24Ys)</a:t>
            </a:r>
            <a:endParaRPr lang="ro-RO" sz="3200" b="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703166" lvl="1" indent="-342900">
              <a:spcBef>
                <a:spcPts val="1105"/>
              </a:spcBef>
              <a:buFont typeface="Arial" charset="0"/>
              <a:buChar char="•"/>
            </a:pPr>
            <a:r>
              <a:rPr lang="en-US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4.8 bits (1 × 28Xs / 1 × 28Ys)</a:t>
            </a:r>
            <a:r>
              <a:rPr lang="ro-RO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endParaRPr lang="en-US" sz="3200" b="1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4467885" y="18180797"/>
            <a:ext cx="141301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/>
                <a:cs typeface="Candara"/>
              </a:rPr>
              <a:t>Experiment 3 - Effect </a:t>
            </a:r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/>
                <a:cs typeface="Candara"/>
              </a:rPr>
              <a:t>of </a:t>
            </a: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/>
                <a:cs typeface="Candara"/>
              </a:rPr>
              <a:t>Channel Capacity </a:t>
            </a:r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/>
                <a:cs typeface="Candara"/>
              </a:rPr>
              <a:t>on Rule Induction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131" name="Picture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446871"/>
              </p:ext>
            </p:extLst>
          </p:nvPr>
        </p:nvGraphicFramePr>
        <p:xfrm>
          <a:off x="20853676" y="9742212"/>
          <a:ext cx="9363207" cy="544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2716259" y="20173732"/>
            <a:ext cx="71702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Raven’s Standard </a:t>
            </a:r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Progressive </a:t>
            </a: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Matrices</a:t>
            </a:r>
            <a:endParaRPr lang="en-US" sz="3200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12580001" y="22631783"/>
            <a:ext cx="10511800" cy="4351887"/>
            <a:chOff x="12675142" y="22387376"/>
            <a:chExt cx="10511800" cy="4351887"/>
          </a:xfrm>
        </p:grpSpPr>
        <p:sp>
          <p:nvSpPr>
            <p:cNvPr id="67" name="Tekstvak 14"/>
            <p:cNvSpPr txBox="1">
              <a:spLocks noChangeArrowheads="1"/>
            </p:cNvSpPr>
            <p:nvPr/>
          </p:nvSpPr>
          <p:spPr bwMode="auto">
            <a:xfrm>
              <a:off x="12675142" y="22387376"/>
              <a:ext cx="8276388" cy="3985694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15" tIns="45708" rIns="0" bIns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Incidental Memorization Task</a:t>
              </a:r>
            </a:p>
            <a:p>
              <a:pPr marL="457200" indent="-457200">
                <a:buFont typeface="Arial" charset="0"/>
                <a:buChar char="•"/>
              </a:pPr>
              <a:r>
                <a:rPr lang="en-US" sz="32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Training</a:t>
              </a:r>
              <a:r>
                <a:rPr lang="en-US" sz="3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: </a:t>
              </a:r>
            </a:p>
            <a:p>
              <a:pPr marL="457200" indent="-457200">
                <a:buFont typeface="Wingdings" charset="2"/>
                <a:buChar char="Ø"/>
              </a:pPr>
              <a:r>
                <a:rPr lang="en-US" sz="3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30 non-sense bi-syllabic words: </a:t>
              </a:r>
              <a:r>
                <a:rPr lang="en-US" sz="3200" i="1" dirty="0" err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go_pem</a:t>
              </a:r>
              <a:endPara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marL="457200" indent="-457200">
                <a:buFont typeface="Wingdings" charset="2"/>
                <a:buChar char="Ø"/>
              </a:pPr>
              <a:r>
                <a:rPr lang="en-US" sz="3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What does this word sound like?</a:t>
              </a:r>
              <a:endPara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marL="457200" indent="-457200">
                <a:buFont typeface="Arial" charset="0"/>
                <a:buChar char="•"/>
              </a:pPr>
              <a:endPara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marL="457200" indent="-457200">
                <a:buFont typeface="Arial" charset="0"/>
                <a:buChar char="•"/>
              </a:pPr>
              <a:r>
                <a:rPr lang="en-US" sz="32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Surprise memory test:</a:t>
              </a:r>
            </a:p>
            <a:p>
              <a:pPr marL="742950" indent="-742950">
                <a:buFont typeface="Wingdings" charset="2"/>
                <a:buChar char="Ø"/>
              </a:pPr>
              <a:r>
                <a:rPr lang="en-US" sz="3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Have you heard this word before?</a:t>
              </a:r>
            </a:p>
            <a:p>
              <a:pPr marL="2868613" lvl="1" indent="-742950">
                <a:buFont typeface="Wingdings" charset="2"/>
                <a:buChar char="Ø"/>
              </a:pPr>
              <a:r>
                <a:rPr lang="en-US" sz="3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13 </a:t>
              </a:r>
              <a:r>
                <a:rPr lang="en-US" sz="3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targets + </a:t>
              </a:r>
              <a:r>
                <a:rPr lang="en-US" sz="3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13 </a:t>
              </a:r>
              <a:r>
                <a:rPr lang="en-US" sz="3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foils</a:t>
              </a:r>
              <a:endPara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graphicFrame>
          <p:nvGraphicFramePr>
            <p:cNvPr id="25" name="Diagram 24"/>
            <p:cNvGraphicFramePr/>
            <p:nvPr>
              <p:extLst>
                <p:ext uri="{D42A27DB-BD31-4B8C-83A1-F6EECF244321}">
                  <p14:modId xmlns:p14="http://schemas.microsoft.com/office/powerpoint/2010/main" val="1212107362"/>
                </p:ext>
              </p:extLst>
            </p:nvPr>
          </p:nvGraphicFramePr>
          <p:xfrm>
            <a:off x="19974810" y="22462987"/>
            <a:ext cx="3212132" cy="238207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aphicFrame>
          <p:nvGraphicFramePr>
            <p:cNvPr id="134" name="Diagram 133"/>
            <p:cNvGraphicFramePr/>
            <p:nvPr>
              <p:extLst>
                <p:ext uri="{D42A27DB-BD31-4B8C-83A1-F6EECF244321}">
                  <p14:modId xmlns:p14="http://schemas.microsoft.com/office/powerpoint/2010/main" val="1493583296"/>
                </p:ext>
              </p:extLst>
            </p:nvPr>
          </p:nvGraphicFramePr>
          <p:xfrm>
            <a:off x="20007535" y="24895905"/>
            <a:ext cx="2836590" cy="184335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</p:grpSp>
      <p:graphicFrame>
        <p:nvGraphicFramePr>
          <p:cNvPr id="137" name="Diagram 136"/>
          <p:cNvGraphicFramePr/>
          <p:nvPr>
            <p:extLst>
              <p:ext uri="{D42A27DB-BD31-4B8C-83A1-F6EECF244321}">
                <p14:modId xmlns:p14="http://schemas.microsoft.com/office/powerpoint/2010/main" val="1299566512"/>
              </p:ext>
            </p:extLst>
          </p:nvPr>
        </p:nvGraphicFramePr>
        <p:xfrm>
          <a:off x="28569394" y="15805854"/>
          <a:ext cx="1647489" cy="1843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6300" y="20983308"/>
            <a:ext cx="4279900" cy="4597400"/>
          </a:xfrm>
          <a:prstGeom prst="rect">
            <a:avLst/>
          </a:prstGeom>
        </p:spPr>
      </p:pic>
      <p:graphicFrame>
        <p:nvGraphicFramePr>
          <p:cNvPr id="81" name="Chart 8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008052"/>
              </p:ext>
            </p:extLst>
          </p:nvPr>
        </p:nvGraphicFramePr>
        <p:xfrm>
          <a:off x="797682" y="29436924"/>
          <a:ext cx="7860667" cy="7882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3"/>
          </a:graphicData>
        </a:graphic>
      </p:graphicFrame>
      <p:graphicFrame>
        <p:nvGraphicFramePr>
          <p:cNvPr id="82" name="Chart 8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4232633"/>
              </p:ext>
            </p:extLst>
          </p:nvPr>
        </p:nvGraphicFramePr>
        <p:xfrm>
          <a:off x="9352415" y="29585583"/>
          <a:ext cx="8463974" cy="7734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4"/>
          </a:graphicData>
        </a:graphic>
      </p:graphicFrame>
      <p:pic>
        <p:nvPicPr>
          <p:cNvPr id="84" name="Picture 83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1472" y="22369010"/>
            <a:ext cx="1103175" cy="1103175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7607" y="23336557"/>
            <a:ext cx="969976" cy="1014066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1651" y="24256008"/>
            <a:ext cx="847571" cy="8475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6161" y="30699152"/>
            <a:ext cx="13253981" cy="74553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777287" y="29960708"/>
            <a:ext cx="54656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Rule Induction by </a:t>
            </a: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Group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XXY new</a:t>
            </a:r>
            <a:endParaRPr lang="en-US" sz="4000" b="1" dirty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950829" y="37517582"/>
            <a:ext cx="14657299" cy="2431435"/>
          </a:xfrm>
          <a:prstGeom prst="rect">
            <a:avLst/>
          </a:prstGeom>
          <a:solidFill>
            <a:schemeClr val="accent1">
              <a:lumMod val="40000"/>
              <a:lumOff val="60000"/>
              <a:alpha val="3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charset="0"/>
                <a:ea typeface="Candara" charset="0"/>
                <a:cs typeface="Candara" charset="0"/>
              </a:rPr>
              <a:t>Conclusions</a:t>
            </a:r>
            <a:endParaRPr lang="en-US" sz="4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charset="0"/>
              <a:ea typeface="Candara" charset="0"/>
              <a:cs typeface="Candara" charset="0"/>
            </a:endParaRPr>
          </a:p>
          <a:p>
            <a:r>
              <a:rPr lang="en-US" sz="36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If</a:t>
            </a:r>
            <a:r>
              <a:rPr lang="en-US" sz="36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input entropy increases, the tendency to generalize increases gradually.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Lower </a:t>
            </a:r>
            <a:r>
              <a:rPr lang="en-US" sz="36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incidental memory predicts a higher tendency to generalize. </a:t>
            </a:r>
            <a:endParaRPr lang="en-US" sz="3600" dirty="0" smtClean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  <a:p>
            <a:r>
              <a:rPr lang="en-US" sz="36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Higher </a:t>
            </a:r>
            <a:r>
              <a:rPr lang="en-US" sz="36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visual pattern recognition predicts a higher tendency to generalize.</a:t>
            </a:r>
            <a:r>
              <a:rPr lang="en-US" sz="40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186585" y="9127920"/>
            <a:ext cx="10687234" cy="7078545"/>
            <a:chOff x="1166261" y="9174847"/>
            <a:chExt cx="10687234" cy="7434477"/>
          </a:xfrm>
        </p:grpSpPr>
        <p:grpSp>
          <p:nvGrpSpPr>
            <p:cNvPr id="20" name="Group 19"/>
            <p:cNvGrpSpPr/>
            <p:nvPr/>
          </p:nvGrpSpPr>
          <p:grpSpPr>
            <a:xfrm>
              <a:off x="1166261" y="9174847"/>
              <a:ext cx="10687234" cy="7434477"/>
              <a:chOff x="1166261" y="12890561"/>
              <a:chExt cx="10687234" cy="4999058"/>
            </a:xfrm>
          </p:grpSpPr>
          <p:grpSp>
            <p:nvGrpSpPr>
              <p:cNvPr id="15746" name="Group 15745"/>
              <p:cNvGrpSpPr/>
              <p:nvPr/>
            </p:nvGrpSpPr>
            <p:grpSpPr>
              <a:xfrm>
                <a:off x="1166261" y="12890561"/>
                <a:ext cx="10687234" cy="4999058"/>
                <a:chOff x="1668435" y="13187868"/>
                <a:chExt cx="10687234" cy="16477885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1668435" y="13187868"/>
                  <a:ext cx="10687234" cy="3653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nl-NL" sz="3200" b="1" u="sng" dirty="0" err="1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From</a:t>
                  </a:r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 </a:t>
                  </a:r>
                  <a:r>
                    <a:rPr lang="nl-NL" sz="3200" b="1" u="sng" dirty="0" err="1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little</a:t>
                  </a:r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 </a:t>
                  </a:r>
                  <a:r>
                    <a:rPr lang="nl-NL" sz="3200" b="1" u="sng" dirty="0" err="1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evidence</a:t>
                  </a:r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 </a:t>
                  </a:r>
                  <a:r>
                    <a:rPr lang="nl-NL" sz="3200" b="1" u="sng" dirty="0" err="1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to</a:t>
                  </a:r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 abstract </a:t>
                  </a:r>
                  <a:r>
                    <a:rPr lang="nl-NL" sz="3200" b="1" u="sng" dirty="0" err="1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rules</a:t>
                  </a:r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 in </a:t>
                  </a:r>
                  <a:r>
                    <a:rPr lang="nl-NL" sz="3200" b="1" u="sng" dirty="0" err="1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language</a:t>
                  </a:r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 </a:t>
                  </a:r>
                  <a:r>
                    <a:rPr lang="nl-NL" sz="3200" b="1" u="sng" dirty="0" err="1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acquisition</a:t>
                  </a:r>
                  <a:endParaRPr lang="en-US" sz="3200" u="sng" dirty="0" smtClean="0">
                    <a:solidFill>
                      <a:schemeClr val="tx2"/>
                    </a:solidFill>
                    <a:latin typeface="Candara" charset="0"/>
                    <a:ea typeface="Candara" charset="0"/>
                    <a:cs typeface="Candara" charset="0"/>
                  </a:endParaRPr>
                </a:p>
                <a:p>
                  <a:pPr marL="514350" indent="-514350" algn="just">
                    <a:buFontTx/>
                    <a:buAutoNum type="arabicParenBoth"/>
                  </a:pPr>
                  <a:r>
                    <a:rPr lang="en-US" sz="3200" u="sng" dirty="0" smtClean="0">
                      <a:solidFill>
                        <a:schemeClr val="tx2"/>
                      </a:solidFill>
                      <a:latin typeface="Candara" charset="0"/>
                      <a:ea typeface="Candara" charset="0"/>
                      <a:cs typeface="Candara" charset="0"/>
                    </a:rPr>
                    <a:t>statistical learning </a:t>
                  </a:r>
                  <a:r>
                    <a:rPr lang="en-US" sz="3200" u="sng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(</a:t>
                  </a:r>
                  <a:r>
                    <a:rPr lang="en-US" sz="3200" u="sng" dirty="0" err="1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Aslin</a:t>
                  </a:r>
                  <a:r>
                    <a:rPr lang="en-US" sz="3200" u="sng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 &amp; Newport, 2012)</a:t>
                  </a:r>
                </a:p>
                <a:p>
                  <a:pPr marL="514350" indent="-514350" algn="just">
                    <a:buAutoNum type="arabicParenBoth"/>
                  </a:pPr>
                  <a:r>
                    <a:rPr lang="en-US" sz="3200" u="sng" dirty="0" smtClean="0">
                      <a:solidFill>
                        <a:schemeClr val="tx2"/>
                      </a:solidFill>
                      <a:latin typeface="Candara" charset="0"/>
                      <a:ea typeface="Candara" charset="0"/>
                      <a:cs typeface="Candara" charset="0"/>
                    </a:rPr>
                    <a:t>algebra-like system  </a:t>
                  </a:r>
                  <a:r>
                    <a:rPr lang="en-US" sz="3200" u="sng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(Marcus et al, 1999)</a:t>
                  </a:r>
                  <a:endParaRPr lang="en-US" sz="3200" b="1" i="1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charset="0"/>
                    <a:ea typeface="Candara" charset="0"/>
                    <a:cs typeface="Candara" charset="0"/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1668435" y="17999091"/>
                  <a:ext cx="10687234" cy="11666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An </a:t>
                  </a:r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Entropy </a:t>
                  </a:r>
                  <a:r>
                    <a:rPr lang="nl-NL" sz="3200" b="1" u="sng" dirty="0" smtClean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charset="0"/>
                      <a:ea typeface="Candara" charset="0"/>
                      <a:cs typeface="Candara" charset="0"/>
                    </a:rPr>
                    <a:t>Model</a:t>
                  </a:r>
                </a:p>
                <a:p>
                  <a:r>
                    <a:rPr lang="en-US" sz="3200" b="1" dirty="0">
                      <a:solidFill>
                        <a:srgbClr val="C00000"/>
                      </a:solidFill>
                      <a:latin typeface="Candara" charset="0"/>
                      <a:ea typeface="Candara" charset="0"/>
                      <a:cs typeface="Candara" charset="0"/>
                    </a:rPr>
                    <a:t> </a:t>
                  </a:r>
                  <a:r>
                    <a:rPr lang="en-US" sz="3200" b="1" dirty="0" smtClean="0">
                      <a:solidFill>
                        <a:srgbClr val="C00000"/>
                      </a:solidFill>
                      <a:latin typeface="Candara" charset="0"/>
                      <a:ea typeface="Candara" charset="0"/>
                      <a:cs typeface="Candara" charset="0"/>
                    </a:rPr>
                    <a:t>     </a:t>
                  </a:r>
                  <a:r>
                    <a:rPr lang="en-US" sz="3200" b="1" dirty="0" smtClean="0">
                      <a:solidFill>
                        <a:srgbClr val="C00000"/>
                      </a:solidFill>
                      <a:latin typeface="Candara" charset="0"/>
                      <a:ea typeface="Candara" charset="0"/>
                      <a:cs typeface="Candara" charset="0"/>
                    </a:rPr>
                    <a:t>Entropy	          </a:t>
                  </a:r>
                  <a:r>
                    <a:rPr lang="en-US" sz="3200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                   </a:t>
                  </a:r>
                  <a:r>
                    <a:rPr lang="en-US" sz="3200" b="1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Channel </a:t>
                  </a:r>
                  <a:r>
                    <a:rPr lang="en-US" sz="3200" b="1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capacity</a:t>
                  </a:r>
                </a:p>
                <a:p>
                  <a:r>
                    <a:rPr lang="en-US" sz="3200" b="1" dirty="0" smtClean="0">
                      <a:solidFill>
                        <a:srgbClr val="C00000"/>
                      </a:solidFill>
                      <a:latin typeface="Candara" charset="0"/>
                      <a:ea typeface="Candara" charset="0"/>
                      <a:cs typeface="Candara" charset="0"/>
                    </a:rPr>
                    <a:t>(input complexity)              </a:t>
                  </a:r>
                  <a:r>
                    <a:rPr lang="en-US" sz="3200" b="1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(encoding </a:t>
                  </a:r>
                  <a:r>
                    <a:rPr lang="en-US" sz="3200" b="1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power = </a:t>
                  </a:r>
                  <a:r>
                    <a:rPr lang="en-US" sz="3200" b="1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entropy/time</a:t>
                  </a:r>
                  <a:r>
                    <a:rPr lang="en-US" sz="3200" b="1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)</a:t>
                  </a:r>
                </a:p>
                <a:p>
                  <a:pPr algn="just"/>
                  <a:endParaRPr lang="en-US" sz="3200" b="1" dirty="0" smtClean="0">
                    <a:solidFill>
                      <a:srgbClr val="C00000"/>
                    </a:solidFill>
                    <a:latin typeface="Candara" charset="0"/>
                    <a:ea typeface="Candara" charset="0"/>
                    <a:cs typeface="Candara" charset="0"/>
                  </a:endParaRPr>
                </a:p>
                <a:p>
                  <a:pPr algn="just"/>
                  <a:r>
                    <a:rPr lang="en-US" sz="3200" b="1" dirty="0" smtClean="0">
                      <a:solidFill>
                        <a:srgbClr val="C00000"/>
                      </a:solidFill>
                      <a:latin typeface="Candara" charset="0"/>
                      <a:ea typeface="Candara" charset="0"/>
                      <a:cs typeface="Candara" charset="0"/>
                    </a:rPr>
                    <a:t>Entropy</a:t>
                  </a:r>
                  <a:r>
                    <a:rPr lang="en-US" sz="3200" dirty="0" smtClean="0">
                      <a:latin typeface="Candara" charset="0"/>
                      <a:ea typeface="Candara" charset="0"/>
                      <a:cs typeface="Candara" charset="0"/>
                    </a:rPr>
                    <a:t> </a:t>
                  </a:r>
                  <a:r>
                    <a:rPr lang="en-US" sz="3200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→ a function of the </a:t>
                  </a:r>
                  <a:r>
                    <a:rPr lang="en-US" sz="3200" u="sng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number</a:t>
                  </a:r>
                  <a:r>
                    <a:rPr lang="en-US" sz="3200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 of different items in the input and their </a:t>
                  </a:r>
                  <a:r>
                    <a:rPr lang="en-US" sz="3200" u="sng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probability</a:t>
                  </a:r>
                  <a:r>
                    <a:rPr lang="en-US" sz="3200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 of occurrence (frequency)</a:t>
                  </a:r>
                </a:p>
                <a:p>
                  <a:pPr algn="just"/>
                  <a:r>
                    <a:rPr lang="en-US" sz="3200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ndara" charset="0"/>
                      <a:ea typeface="Candara" charset="0"/>
                      <a:cs typeface="Candara" charset="0"/>
                    </a:rPr>
                    <a:t>→  a measure of input complexity (bits)</a:t>
                  </a:r>
                </a:p>
              </p:txBody>
            </p: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6173803" y="16998495"/>
                    <a:ext cx="5615797" cy="8324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i="1" dirty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</a:rPr>
                      <a:t>H(X)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rPr>
                      <a:t> = </a:t>
                    </a:r>
                    <a14:m>
                      <m:oMath xmlns:m="http://schemas.openxmlformats.org/officeDocument/2006/math"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grow m:val="on"/>
                            <m:ctrlPr>
                              <a:rPr lang="en-US" sz="2800" i="1">
                                <a:solidFill>
                                  <a:srgbClr val="C00000"/>
                                </a:solidFill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a:rPr lang="en-US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C00000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𝑙𝑜𝑔𝑝</m:t>
                            </m:r>
                            <m:d>
                              <m:dPr>
                                <m:ctrlP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C00000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oMath>
                    </a14:m>
                    <a:endParaRPr lang="en-US" sz="2800" dirty="0" smtClean="0">
                      <a:solidFill>
                        <a:srgbClr val="C00000"/>
                      </a:solidFill>
                      <a:latin typeface="Calibri" panose="020F0502020204030204" pitchFamily="34" charset="0"/>
                    </a:endParaRPr>
                  </a:p>
                  <a:p>
                    <a:pPr algn="r"/>
                    <a:r>
                      <a:rPr lang="en-US" sz="2000" dirty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</a:rPr>
                      <a:t>(Shannon, 1948)</a:t>
                    </a:r>
                    <a:endParaRPr lang="en-US" sz="2000" dirty="0">
                      <a:solidFill>
                        <a:srgbClr val="C00000"/>
                      </a:solidFill>
                      <a:latin typeface="Calibri" panose="020F0502020204030204" pitchFamily="34" charset="0"/>
                    </a:endParaRPr>
                  </a:p>
                </p:txBody>
              </p:sp>
            </mc:Choice>
            <mc:Fallback>
              <p:sp>
                <p:nvSpPr>
                  <p:cNvPr id="42" name="Text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3803" y="16998495"/>
                    <a:ext cx="5615797" cy="832407"/>
                  </a:xfrm>
                  <a:prstGeom prst="rect">
                    <a:avLst/>
                  </a:prstGeom>
                  <a:blipFill rotWithShape="0">
                    <a:blip r:embed="rId29"/>
                    <a:stretch>
                      <a:fillRect l="-2172" t="-5181" r="-119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" name="L-Shape 14"/>
            <p:cNvSpPr/>
            <p:nvPr/>
          </p:nvSpPr>
          <p:spPr>
            <a:xfrm rot="13387627">
              <a:off x="4564093" y="11974582"/>
              <a:ext cx="740311" cy="838200"/>
            </a:xfrm>
            <a:prstGeom prst="corner">
              <a:avLst>
                <a:gd name="adj1" fmla="val 25582"/>
                <a:gd name="adj2" fmla="val 2528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Left Brace 26"/>
          <p:cNvSpPr/>
          <p:nvPr/>
        </p:nvSpPr>
        <p:spPr>
          <a:xfrm>
            <a:off x="20777287" y="15937156"/>
            <a:ext cx="207686" cy="1583712"/>
          </a:xfrm>
          <a:prstGeom prst="leftBrac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9273509" y="16183793"/>
            <a:ext cx="12763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5x4=20</a:t>
            </a:r>
          </a:p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items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9083" y="1699335"/>
            <a:ext cx="9067800" cy="21717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996239" y="37540710"/>
            <a:ext cx="13954589" cy="4647426"/>
          </a:xfrm>
          <a:prstGeom prst="rect">
            <a:avLst/>
          </a:prstGeom>
          <a:solidFill>
            <a:schemeClr val="accent1">
              <a:lumMod val="40000"/>
              <a:lumOff val="60000"/>
              <a:alpha val="3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charset="0"/>
                <a:ea typeface="Candara" charset="0"/>
                <a:cs typeface="Candara" charset="0"/>
              </a:rPr>
              <a:t>Discussion</a:t>
            </a:r>
          </a:p>
          <a:p>
            <a:r>
              <a:rPr lang="en-US" sz="3200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Rule induction -&gt; the interaction between input entropy and a limited encoding power of the brain. </a:t>
            </a:r>
            <a:r>
              <a:rPr lang="en-US" sz="32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A low entropy in the input does not boost generalization </a:t>
            </a:r>
            <a:r>
              <a:rPr lang="en-US" sz="3200" i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per se</a:t>
            </a:r>
            <a:r>
              <a:rPr lang="en-US" sz="32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, so it allows for more variation in participants’ individual tendencies to generalize. Thus incidental memory and pattern recognition </a:t>
            </a:r>
            <a:r>
              <a:rPr lang="en-US" sz="3200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are predicted to better explain </a:t>
            </a:r>
            <a:r>
              <a:rPr lang="en-US" sz="32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that variation.</a:t>
            </a:r>
          </a:p>
          <a:p>
            <a:endParaRPr lang="en-US" sz="3200" dirty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  <a:p>
            <a:r>
              <a:rPr lang="en-US" sz="3200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No need for algebraic rules. Cognitive constraints on statistical learning explain variations in rule induction</a:t>
            </a:r>
            <a:r>
              <a:rPr lang="en-US" sz="3200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</a:t>
            </a:r>
            <a:endParaRPr lang="en-US" sz="3200" dirty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762" y="1415621"/>
            <a:ext cx="5347708" cy="2736768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20236297" y="36833858"/>
            <a:ext cx="864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n = 10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4896812" y="36833858"/>
            <a:ext cx="864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n = 8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2608840" y="36865787"/>
            <a:ext cx="864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n = 13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7338132" y="36833858"/>
            <a:ext cx="864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n = 20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Aangepast 7">
      <a:dk1>
        <a:srgbClr val="131313"/>
      </a:dk1>
      <a:lt1>
        <a:sysClr val="window" lastClr="FFFFFF"/>
      </a:lt1>
      <a:dk2>
        <a:srgbClr val="CC052E"/>
      </a:dk2>
      <a:lt2>
        <a:srgbClr val="F9C81B"/>
      </a:lt2>
      <a:accent1>
        <a:srgbClr val="1C1E65"/>
      </a:accent1>
      <a:accent2>
        <a:srgbClr val="00A5D9"/>
      </a:accent2>
      <a:accent3>
        <a:srgbClr val="6D165F"/>
      </a:accent3>
      <a:accent4>
        <a:srgbClr val="9B0B54"/>
      </a:accent4>
      <a:accent5>
        <a:srgbClr val="E37823"/>
      </a:accent5>
      <a:accent6>
        <a:srgbClr val="BAD129"/>
      </a:accent6>
      <a:hlink>
        <a:srgbClr val="008B3A"/>
      </a:hlink>
      <a:folHlink>
        <a:srgbClr val="131313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62892</TotalTime>
  <Words>670</Words>
  <Application>Microsoft Macintosh PowerPoint</Application>
  <PresentationFormat>Custom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 Bold</vt:lpstr>
      <vt:lpstr>Calibri</vt:lpstr>
      <vt:lpstr>Cambria Math</vt:lpstr>
      <vt:lpstr>Candara</vt:lpstr>
      <vt:lpstr>ＭＳ Ｐゴシック</vt:lpstr>
      <vt:lpstr>Trebuchet MS</vt:lpstr>
      <vt:lpstr>Verdana</vt:lpstr>
      <vt:lpstr>Wingdings</vt:lpstr>
      <vt:lpstr>바탕</vt:lpstr>
      <vt:lpstr>Arial</vt:lpstr>
      <vt:lpstr>Office-thema</vt:lpstr>
      <vt:lpstr>Statistical Learning and Cognitive Constraints on Rule Induction  An Entropy Model  Silvia RĂDULESCU, Efi GIANNOPOULOU, Frank WIJNEN, Sergey AVRUTIN </vt:lpstr>
    </vt:vector>
  </TitlesOfParts>
  <Company>UU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Emy</dc:creator>
  <cp:lastModifiedBy>Silvia Radulescu</cp:lastModifiedBy>
  <cp:revision>520</cp:revision>
  <cp:lastPrinted>2017-06-23T12:18:28Z</cp:lastPrinted>
  <dcterms:created xsi:type="dcterms:W3CDTF">2011-08-19T09:28:01Z</dcterms:created>
  <dcterms:modified xsi:type="dcterms:W3CDTF">2017-06-23T12:42:16Z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0x0101000A77FB1829B8B3449DA817FEF7B9EE2D</vt:lpwstr>
  </property>
  <property fmtid="{D5CDD505-2E9C-101B-9397-08002B2CF9AE}" pid="3" name="Trefwoord">
    <vt:lpwstr>Architectuur</vt:lpwstr>
  </property>
  <property fmtid="{D5CDD505-2E9C-101B-9397-08002B2CF9AE}" pid="4" name="Rubrieksnaam">
    <vt:lpwstr>Binnenstad en De uithof</vt:lpwstr>
  </property>
  <property fmtid="{D5CDD505-2E9C-101B-9397-08002B2CF9AE}" pid="5" name="PublishingExpirationDate">
    <vt:lpwstr/>
  </property>
  <property fmtid="{D5CDD505-2E9C-101B-9397-08002B2CF9AE}" pid="6" name="PublishingStartDate">
    <vt:lpwstr/>
  </property>
</Properties>
</file>