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5467" r:id="rId1"/>
  </p:sldMasterIdLst>
  <p:notesMasterIdLst>
    <p:notesMasterId r:id="rId13"/>
  </p:notesMasterIdLst>
  <p:sldIdLst>
    <p:sldId id="256" r:id="rId2"/>
    <p:sldId id="257" r:id="rId3"/>
    <p:sldId id="260" r:id="rId4"/>
    <p:sldId id="272" r:id="rId5"/>
    <p:sldId id="264" r:id="rId6"/>
    <p:sldId id="265" r:id="rId7"/>
    <p:sldId id="261" r:id="rId8"/>
    <p:sldId id="263" r:id="rId9"/>
    <p:sldId id="266" r:id="rId10"/>
    <p:sldId id="267" r:id="rId11"/>
    <p:sldId id="262"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6"/>
    <p:restoredTop sz="84821" autoAdjust="0"/>
  </p:normalViewPr>
  <p:slideViewPr>
    <p:cSldViewPr snapToGrid="0" snapToObjects="1">
      <p:cViewPr>
        <p:scale>
          <a:sx n="140" d="100"/>
          <a:sy n="140" d="100"/>
        </p:scale>
        <p:origin x="712" y="-3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silvia:Documents:PhD%20Utrecht%20University:Exp_1_ADULT_LING:EXP1_Adult_LING_ResultsAnalysi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silvia:Documents:PhD%20Utrecht%20University:Exp_1_ADULT_LING:EXP1_Adult_LING_ResultsAnalysi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17"/>
    </mc:Choice>
    <mc:Fallback>
      <c:style val="17"/>
    </mc:Fallback>
  </mc:AlternateContent>
  <c:chart>
    <c:title>
      <c:tx>
        <c:rich>
          <a:bodyPr/>
          <a:lstStyle/>
          <a:p>
            <a:pPr>
              <a:defRPr sz="1400">
                <a:solidFill>
                  <a:srgbClr val="0000FF"/>
                </a:solidFill>
                <a:latin typeface="Candara"/>
                <a:cs typeface="Candara"/>
              </a:defRPr>
            </a:pPr>
            <a:r>
              <a:rPr lang="en-US" sz="1400" dirty="0" smtClean="0">
                <a:solidFill>
                  <a:srgbClr val="0000FF"/>
                </a:solidFill>
                <a:latin typeface="Candara"/>
                <a:cs typeface="Candara"/>
              </a:rPr>
              <a:t>Input entropy (bits)</a:t>
            </a:r>
            <a:endParaRPr lang="en-US" sz="1400" dirty="0">
              <a:solidFill>
                <a:srgbClr val="0000FF"/>
              </a:solidFill>
              <a:latin typeface="Candara"/>
              <a:cs typeface="Candara"/>
            </a:endParaRPr>
          </a:p>
        </c:rich>
      </c:tx>
      <c:layout>
        <c:manualLayout>
          <c:xMode val="edge"/>
          <c:yMode val="edge"/>
          <c:x val="0.396154252134033"/>
          <c:y val="0.788005684509711"/>
        </c:manualLayout>
      </c:layout>
      <c:overlay val="0"/>
    </c:title>
    <c:autoTitleDeleted val="0"/>
    <c:view3D>
      <c:rotX val="0"/>
      <c:rotY val="0"/>
      <c:rAngAx val="1"/>
    </c:view3D>
    <c:floor>
      <c:thickness val="0"/>
    </c:floor>
    <c:sideWall>
      <c:thickness val="0"/>
    </c:sideWall>
    <c:backWall>
      <c:thickness val="0"/>
    </c:backWall>
    <c:plotArea>
      <c:layout>
        <c:manualLayout>
          <c:layoutTarget val="inner"/>
          <c:xMode val="edge"/>
          <c:yMode val="edge"/>
          <c:x val="0.176484470691164"/>
          <c:y val="0.085961224013081"/>
          <c:w val="0.784626640419947"/>
          <c:h val="0.621583839272464"/>
        </c:manualLayout>
      </c:layout>
      <c:bar3DChart>
        <c:barDir val="col"/>
        <c:grouping val="clustered"/>
        <c:varyColors val="0"/>
        <c:ser>
          <c:idx val="0"/>
          <c:order val="0"/>
          <c:tx>
            <c:strRef>
              <c:f>Charts_TO_PUBLISH!$A$44</c:f>
              <c:strCache>
                <c:ptCount val="1"/>
                <c:pt idx="0">
                  <c:v>XXY_trained</c:v>
                </c:pt>
              </c:strCache>
            </c:strRef>
          </c:tx>
          <c:spPr>
            <a:solidFill>
              <a:schemeClr val="accent3"/>
            </a:solidFill>
          </c:spPr>
          <c:invertIfNegative val="0"/>
          <c:dPt>
            <c:idx val="1"/>
            <c:invertIfNegative val="0"/>
            <c:bubble3D val="0"/>
          </c:dPt>
          <c:dPt>
            <c:idx val="3"/>
            <c:invertIfNegative val="0"/>
            <c:bubble3D val="0"/>
          </c:dPt>
          <c:dPt>
            <c:idx val="4"/>
            <c:invertIfNegative val="0"/>
            <c:bubble3D val="0"/>
          </c:dPt>
          <c:dLbls>
            <c:dLbl>
              <c:idx val="0"/>
              <c:layout>
                <c:manualLayout>
                  <c:x val="0.00555573641277273"/>
                  <c:y val="0.0072614874467077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00541994750656168"/>
                  <c:y val="0.0224452672217655"/>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00207913456862101"/>
                  <c:y val="0.00696115585030791"/>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00722681539807524"/>
                  <c:y val="0.0222948130082198"/>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00277777777777778"/>
                  <c:y val="0.0286241900210967"/>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00361329833770779"/>
                  <c:y val="0.00210047325023405"/>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 sourceLinked="0"/>
            <c:spPr>
              <a:noFill/>
              <a:ln>
                <a:noFill/>
              </a:ln>
              <a:effectLst/>
            </c:spPr>
            <c:txPr>
              <a:bodyPr/>
              <a:lstStyle/>
              <a:p>
                <a:pPr>
                  <a:defRPr sz="1600" b="1">
                    <a:solidFill>
                      <a:schemeClr val="accent3"/>
                    </a:solidFill>
                    <a:latin typeface="Candara"/>
                    <a:cs typeface="Candara"/>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Charts_TO_PUBLISH!$B$43:$G$43</c:f>
              <c:strCache>
                <c:ptCount val="6"/>
                <c:pt idx="0">
                  <c:v>4.8</c:v>
                </c:pt>
                <c:pt idx="1">
                  <c:v>4.58</c:v>
                </c:pt>
                <c:pt idx="2">
                  <c:v>4.25</c:v>
                </c:pt>
                <c:pt idx="3">
                  <c:v>4</c:v>
                </c:pt>
                <c:pt idx="4">
                  <c:v>3.5</c:v>
                </c:pt>
                <c:pt idx="5">
                  <c:v>2.8</c:v>
                </c:pt>
              </c:strCache>
            </c:strRef>
          </c:cat>
          <c:val>
            <c:numRef>
              <c:f>Charts_TO_PUBLISH!$B$44:$G$44</c:f>
              <c:numCache>
                <c:formatCode>General</c:formatCode>
                <c:ptCount val="6"/>
                <c:pt idx="0">
                  <c:v>0.93</c:v>
                </c:pt>
                <c:pt idx="1">
                  <c:v>0.97</c:v>
                </c:pt>
                <c:pt idx="2">
                  <c:v>0.93</c:v>
                </c:pt>
                <c:pt idx="3">
                  <c:v>0.97</c:v>
                </c:pt>
                <c:pt idx="4">
                  <c:v>0.98</c:v>
                </c:pt>
                <c:pt idx="5">
                  <c:v>0.95</c:v>
                </c:pt>
              </c:numCache>
            </c:numRef>
          </c:val>
        </c:ser>
        <c:ser>
          <c:idx val="1"/>
          <c:order val="1"/>
          <c:tx>
            <c:strRef>
              <c:f>Charts_TO_PUBLISH!$A$45</c:f>
              <c:strCache>
                <c:ptCount val="1"/>
                <c:pt idx="0">
                  <c:v>XXY_new</c:v>
                </c:pt>
              </c:strCache>
            </c:strRef>
          </c:tx>
          <c:spPr>
            <a:solidFill>
              <a:srgbClr val="0000FF"/>
            </a:solidFill>
          </c:spPr>
          <c:invertIfNegative val="0"/>
          <c:dLbls>
            <c:dLbl>
              <c:idx val="0"/>
              <c:layout>
                <c:manualLayout>
                  <c:x val="0.0212516437454806"/>
                  <c:y val="-0.00761605873993368"/>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0194443868989662"/>
                  <c:y val="0.000207484604452866"/>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0191736929695538"/>
                  <c:y val="0.0126963524396021"/>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0184730971128609"/>
                  <c:y val="0.010087421623103"/>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0166666666666667"/>
                  <c:y val="0.01823034209021"/>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0165312703772649"/>
                  <c:y val="0.0050104216011369"/>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 sourceLinked="0"/>
            <c:spPr>
              <a:noFill/>
              <a:ln>
                <a:noFill/>
              </a:ln>
              <a:effectLst/>
            </c:spPr>
            <c:txPr>
              <a:bodyPr/>
              <a:lstStyle/>
              <a:p>
                <a:pPr>
                  <a:defRPr sz="1600" b="1">
                    <a:solidFill>
                      <a:srgbClr val="0000FF"/>
                    </a:solidFill>
                    <a:latin typeface="Candara"/>
                    <a:cs typeface="Candara"/>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Charts_TO_PUBLISH!$B$43:$G$43</c:f>
              <c:strCache>
                <c:ptCount val="6"/>
                <c:pt idx="0">
                  <c:v>4.8</c:v>
                </c:pt>
                <c:pt idx="1">
                  <c:v>4.58</c:v>
                </c:pt>
                <c:pt idx="2">
                  <c:v>4.25</c:v>
                </c:pt>
                <c:pt idx="3">
                  <c:v>4</c:v>
                </c:pt>
                <c:pt idx="4">
                  <c:v>3.5</c:v>
                </c:pt>
                <c:pt idx="5">
                  <c:v>2.8</c:v>
                </c:pt>
              </c:strCache>
            </c:strRef>
          </c:cat>
          <c:val>
            <c:numRef>
              <c:f>Charts_TO_PUBLISH!$B$45:$G$45</c:f>
              <c:numCache>
                <c:formatCode>General</c:formatCode>
                <c:ptCount val="6"/>
                <c:pt idx="0">
                  <c:v>0.8</c:v>
                </c:pt>
                <c:pt idx="1">
                  <c:v>0.8</c:v>
                </c:pt>
                <c:pt idx="2">
                  <c:v>0.76</c:v>
                </c:pt>
                <c:pt idx="3">
                  <c:v>0.73</c:v>
                </c:pt>
                <c:pt idx="4">
                  <c:v>0.65</c:v>
                </c:pt>
                <c:pt idx="5">
                  <c:v>0.57</c:v>
                </c:pt>
              </c:numCache>
            </c:numRef>
          </c:val>
        </c:ser>
        <c:dLbls>
          <c:showLegendKey val="0"/>
          <c:showVal val="0"/>
          <c:showCatName val="0"/>
          <c:showSerName val="0"/>
          <c:showPercent val="0"/>
          <c:showBubbleSize val="0"/>
        </c:dLbls>
        <c:gapWidth val="150"/>
        <c:shape val="box"/>
        <c:axId val="-2124141328"/>
        <c:axId val="-2126232096"/>
        <c:axId val="0"/>
      </c:bar3DChart>
      <c:catAx>
        <c:axId val="-2124141328"/>
        <c:scaling>
          <c:orientation val="maxMin"/>
        </c:scaling>
        <c:delete val="0"/>
        <c:axPos val="b"/>
        <c:numFmt formatCode="General" sourceLinked="0"/>
        <c:majorTickMark val="out"/>
        <c:minorTickMark val="none"/>
        <c:tickLblPos val="nextTo"/>
        <c:txPr>
          <a:bodyPr/>
          <a:lstStyle/>
          <a:p>
            <a:pPr>
              <a:defRPr sz="1200">
                <a:solidFill>
                  <a:srgbClr val="0000FF"/>
                </a:solidFill>
              </a:defRPr>
            </a:pPr>
            <a:endParaRPr lang="en-US"/>
          </a:p>
        </c:txPr>
        <c:crossAx val="-2126232096"/>
        <c:crosses val="autoZero"/>
        <c:auto val="1"/>
        <c:lblAlgn val="ctr"/>
        <c:lblOffset val="100"/>
        <c:noMultiLvlLbl val="0"/>
      </c:catAx>
      <c:valAx>
        <c:axId val="-2126232096"/>
        <c:scaling>
          <c:orientation val="minMax"/>
          <c:min val="0.5"/>
        </c:scaling>
        <c:delete val="0"/>
        <c:axPos val="r"/>
        <c:majorGridlines/>
        <c:title>
          <c:tx>
            <c:rich>
              <a:bodyPr rot="-5400000" vert="horz"/>
              <a:lstStyle/>
              <a:p>
                <a:pPr>
                  <a:defRPr sz="1400">
                    <a:solidFill>
                      <a:srgbClr val="0000FF"/>
                    </a:solidFill>
                    <a:latin typeface="Candara"/>
                    <a:cs typeface="Candara"/>
                  </a:defRPr>
                </a:pPr>
                <a:r>
                  <a:rPr lang="en-US" sz="1400" dirty="0" smtClean="0">
                    <a:solidFill>
                      <a:srgbClr val="0000FF"/>
                    </a:solidFill>
                    <a:latin typeface="Candara"/>
                    <a:cs typeface="Candara"/>
                  </a:rPr>
                  <a:t>%correct acceptance</a:t>
                </a:r>
                <a:endParaRPr lang="en-US" sz="1400" dirty="0">
                  <a:solidFill>
                    <a:srgbClr val="0000FF"/>
                  </a:solidFill>
                  <a:latin typeface="Candara"/>
                  <a:cs typeface="Candara"/>
                </a:endParaRPr>
              </a:p>
            </c:rich>
          </c:tx>
          <c:layout>
            <c:manualLayout>
              <c:xMode val="edge"/>
              <c:yMode val="edge"/>
              <c:x val="0.0201431103266022"/>
              <c:y val="0.218875505569617"/>
            </c:manualLayout>
          </c:layout>
          <c:overlay val="0"/>
        </c:title>
        <c:numFmt formatCode="0%" sourceLinked="0"/>
        <c:majorTickMark val="out"/>
        <c:minorTickMark val="none"/>
        <c:tickLblPos val="high"/>
        <c:txPr>
          <a:bodyPr/>
          <a:lstStyle/>
          <a:p>
            <a:pPr>
              <a:defRPr sz="1200">
                <a:solidFill>
                  <a:srgbClr val="0000FF"/>
                </a:solidFill>
              </a:defRPr>
            </a:pPr>
            <a:endParaRPr lang="en-US"/>
          </a:p>
        </c:txPr>
        <c:crossAx val="-2124141328"/>
        <c:crosses val="autoZero"/>
        <c:crossBetween val="between"/>
        <c:majorUnit val="0.1"/>
      </c:valAx>
    </c:plotArea>
    <c:legend>
      <c:legendPos val="l"/>
      <c:layout>
        <c:manualLayout>
          <c:xMode val="edge"/>
          <c:yMode val="edge"/>
          <c:x val="0.287754749721562"/>
          <c:y val="0.856257907957864"/>
          <c:w val="0.534218218372265"/>
          <c:h val="0.0867157439324396"/>
        </c:manualLayout>
      </c:layout>
      <c:overlay val="1"/>
      <c:txPr>
        <a:bodyPr/>
        <a:lstStyle/>
        <a:p>
          <a:pPr>
            <a:defRPr sz="1000">
              <a:solidFill>
                <a:srgbClr val="0000FF"/>
              </a:solidFill>
            </a:defRPr>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a:lstStyle/>
          <a:p>
            <a:pPr>
              <a:defRPr sz="1400">
                <a:solidFill>
                  <a:srgbClr val="0000FF"/>
                </a:solidFill>
                <a:latin typeface="Candara"/>
                <a:cs typeface="Candara"/>
              </a:defRPr>
            </a:pPr>
            <a:r>
              <a:rPr lang="en-US" sz="1400" dirty="0" smtClean="0">
                <a:solidFill>
                  <a:srgbClr val="0000FF"/>
                </a:solidFill>
                <a:latin typeface="Candara"/>
                <a:cs typeface="Candara"/>
              </a:rPr>
              <a:t>X</a:t>
            </a:r>
            <a:r>
              <a:rPr lang="en-US" sz="1400" baseline="-25000" dirty="0" smtClean="0">
                <a:solidFill>
                  <a:srgbClr val="0000FF"/>
                </a:solidFill>
                <a:latin typeface="Candara"/>
                <a:cs typeface="Candara"/>
              </a:rPr>
              <a:t>1</a:t>
            </a:r>
            <a:r>
              <a:rPr lang="en-US" sz="1400" dirty="0" smtClean="0">
                <a:solidFill>
                  <a:srgbClr val="0000FF"/>
                </a:solidFill>
                <a:latin typeface="Candara"/>
                <a:cs typeface="Candara"/>
              </a:rPr>
              <a:t>X</a:t>
            </a:r>
            <a:r>
              <a:rPr lang="en-US" sz="1400" baseline="-25000" dirty="0" smtClean="0">
                <a:solidFill>
                  <a:srgbClr val="0000FF"/>
                </a:solidFill>
                <a:latin typeface="Candara"/>
                <a:cs typeface="Candara"/>
              </a:rPr>
              <a:t>2</a:t>
            </a:r>
            <a:r>
              <a:rPr lang="en-US" sz="1400" dirty="0" smtClean="0">
                <a:solidFill>
                  <a:srgbClr val="0000FF"/>
                </a:solidFill>
                <a:latin typeface="Candara"/>
                <a:cs typeface="Candara"/>
              </a:rPr>
              <a:t>Y_trained syllables</a:t>
            </a:r>
            <a:endParaRPr lang="en-US" sz="1400" dirty="0">
              <a:solidFill>
                <a:srgbClr val="0000FF"/>
              </a:solidFill>
              <a:latin typeface="Candara"/>
              <a:cs typeface="Candara"/>
            </a:endParaRPr>
          </a:p>
        </c:rich>
      </c:tx>
      <c:layout>
        <c:manualLayout>
          <c:xMode val="edge"/>
          <c:yMode val="edge"/>
          <c:x val="0.392654192488803"/>
          <c:y val="0.0823779598092853"/>
        </c:manualLayout>
      </c:layout>
      <c:overlay val="0"/>
    </c:title>
    <c:autoTitleDeleted val="0"/>
    <c:view3D>
      <c:rotX val="0"/>
      <c:rotY val="0"/>
      <c:rAngAx val="1"/>
    </c:view3D>
    <c:floor>
      <c:thickness val="0"/>
    </c:floor>
    <c:sideWall>
      <c:thickness val="0"/>
    </c:sideWall>
    <c:backWall>
      <c:thickness val="0"/>
    </c:backWall>
    <c:plotArea>
      <c:layout>
        <c:manualLayout>
          <c:layoutTarget val="inner"/>
          <c:xMode val="edge"/>
          <c:yMode val="edge"/>
          <c:x val="0.170287767546504"/>
          <c:y val="0.078259061818821"/>
          <c:w val="0.745066006282927"/>
          <c:h val="0.746482153009601"/>
        </c:manualLayout>
      </c:layout>
      <c:bar3DChart>
        <c:barDir val="col"/>
        <c:grouping val="stacked"/>
        <c:varyColors val="0"/>
        <c:ser>
          <c:idx val="0"/>
          <c:order val="0"/>
          <c:spPr>
            <a:solidFill>
              <a:schemeClr val="accent3"/>
            </a:solidFill>
          </c:spPr>
          <c:invertIfNegative val="0"/>
          <c:dPt>
            <c:idx val="0"/>
            <c:invertIfNegative val="0"/>
            <c:bubble3D val="0"/>
          </c:dPt>
          <c:dPt>
            <c:idx val="1"/>
            <c:invertIfNegative val="0"/>
            <c:bubble3D val="0"/>
          </c:dPt>
          <c:dPt>
            <c:idx val="2"/>
            <c:invertIfNegative val="0"/>
            <c:bubble3D val="0"/>
          </c:dPt>
          <c:dPt>
            <c:idx val="3"/>
            <c:invertIfNegative val="0"/>
            <c:bubble3D val="0"/>
          </c:dPt>
          <c:dPt>
            <c:idx val="4"/>
            <c:invertIfNegative val="0"/>
            <c:bubble3D val="0"/>
          </c:dPt>
          <c:dPt>
            <c:idx val="5"/>
            <c:invertIfNegative val="0"/>
            <c:bubble3D val="0"/>
          </c:dPt>
          <c:dLbls>
            <c:dLbl>
              <c:idx val="0"/>
              <c:layout>
                <c:manualLayout>
                  <c:x val="-0.00505305709954522"/>
                  <c:y val="-0.267676767676768"/>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63191549963335E-17"/>
                  <c:y val="-0.21212121212121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00496028366483353"/>
                  <c:y val="-0.0801699710282553"/>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00505305709954522"/>
                  <c:y val="-0.19191919191919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0"/>
                  <c:y val="-0.262626262626263"/>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00757958564931784"/>
                  <c:y val="-0.207070707070707"/>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 sourceLinked="0"/>
            <c:spPr>
              <a:noFill/>
              <a:ln>
                <a:noFill/>
              </a:ln>
              <a:effectLst/>
            </c:spPr>
            <c:txPr>
              <a:bodyPr anchor="t" anchorCtr="0"/>
              <a:lstStyle/>
              <a:p>
                <a:pPr>
                  <a:defRPr sz="1600" b="1">
                    <a:solidFill>
                      <a:srgbClr val="0000FF"/>
                    </a:solidFill>
                    <a:latin typeface="Candara"/>
                    <a:cs typeface="Candara"/>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Charts_TO_PUBLISH!$A$23:$F$23</c:f>
              <c:strCache>
                <c:ptCount val="6"/>
                <c:pt idx="0">
                  <c:v>4.8</c:v>
                </c:pt>
                <c:pt idx="1">
                  <c:v>4.58</c:v>
                </c:pt>
                <c:pt idx="2">
                  <c:v>4.25</c:v>
                </c:pt>
                <c:pt idx="3">
                  <c:v>4</c:v>
                </c:pt>
                <c:pt idx="4">
                  <c:v>3.5</c:v>
                </c:pt>
                <c:pt idx="5">
                  <c:v>2.8</c:v>
                </c:pt>
              </c:strCache>
            </c:strRef>
          </c:cat>
          <c:val>
            <c:numRef>
              <c:f>Charts_TO_PUBLISH!$A$24:$F$24</c:f>
              <c:numCache>
                <c:formatCode>General</c:formatCode>
                <c:ptCount val="6"/>
                <c:pt idx="0">
                  <c:v>0.9</c:v>
                </c:pt>
                <c:pt idx="1">
                  <c:v>0.82</c:v>
                </c:pt>
                <c:pt idx="2">
                  <c:v>0.73</c:v>
                </c:pt>
                <c:pt idx="3">
                  <c:v>0.77</c:v>
                </c:pt>
                <c:pt idx="4">
                  <c:v>0.91</c:v>
                </c:pt>
                <c:pt idx="5">
                  <c:v>0.83</c:v>
                </c:pt>
              </c:numCache>
            </c:numRef>
          </c:val>
        </c:ser>
        <c:dLbls>
          <c:showLegendKey val="0"/>
          <c:showVal val="0"/>
          <c:showCatName val="0"/>
          <c:showSerName val="0"/>
          <c:showPercent val="0"/>
          <c:showBubbleSize val="0"/>
        </c:dLbls>
        <c:gapWidth val="150"/>
        <c:shape val="box"/>
        <c:axId val="-2126399728"/>
        <c:axId val="2121823712"/>
        <c:axId val="0"/>
      </c:bar3DChart>
      <c:catAx>
        <c:axId val="-2126399728"/>
        <c:scaling>
          <c:orientation val="maxMin"/>
        </c:scaling>
        <c:delete val="0"/>
        <c:axPos val="b"/>
        <c:title>
          <c:tx>
            <c:rich>
              <a:bodyPr/>
              <a:lstStyle/>
              <a:p>
                <a:pPr>
                  <a:defRPr sz="1400">
                    <a:latin typeface="Candara"/>
                    <a:cs typeface="Candara"/>
                  </a:defRPr>
                </a:pPr>
                <a:r>
                  <a:rPr lang="en-US" sz="1400" dirty="0" smtClean="0">
                    <a:solidFill>
                      <a:srgbClr val="0000FF"/>
                    </a:solidFill>
                    <a:latin typeface="Candara"/>
                    <a:cs typeface="Candara"/>
                  </a:rPr>
                  <a:t>Input entropy (bits)</a:t>
                </a:r>
                <a:endParaRPr lang="en-US" sz="1400" dirty="0">
                  <a:solidFill>
                    <a:srgbClr val="0000FF"/>
                  </a:solidFill>
                  <a:latin typeface="Candara"/>
                  <a:cs typeface="Candara"/>
                </a:endParaRPr>
              </a:p>
            </c:rich>
          </c:tx>
          <c:layout/>
          <c:overlay val="0"/>
        </c:title>
        <c:numFmt formatCode="General" sourceLinked="1"/>
        <c:majorTickMark val="out"/>
        <c:minorTickMark val="none"/>
        <c:tickLblPos val="nextTo"/>
        <c:txPr>
          <a:bodyPr/>
          <a:lstStyle/>
          <a:p>
            <a:pPr>
              <a:defRPr>
                <a:solidFill>
                  <a:srgbClr val="0000FF"/>
                </a:solidFill>
              </a:defRPr>
            </a:pPr>
            <a:endParaRPr lang="en-US"/>
          </a:p>
        </c:txPr>
        <c:crossAx val="2121823712"/>
        <c:crosses val="autoZero"/>
        <c:auto val="1"/>
        <c:lblAlgn val="ctr"/>
        <c:lblOffset val="100"/>
        <c:noMultiLvlLbl val="0"/>
      </c:catAx>
      <c:valAx>
        <c:axId val="2121823712"/>
        <c:scaling>
          <c:orientation val="minMax"/>
          <c:min val="0.5"/>
        </c:scaling>
        <c:delete val="0"/>
        <c:axPos val="r"/>
        <c:majorGridlines/>
        <c:title>
          <c:tx>
            <c:rich>
              <a:bodyPr rot="-5400000" vert="horz"/>
              <a:lstStyle/>
              <a:p>
                <a:pPr>
                  <a:defRPr sz="1400">
                    <a:solidFill>
                      <a:srgbClr val="0000FF"/>
                    </a:solidFill>
                    <a:latin typeface="Candara"/>
                    <a:cs typeface="Candara"/>
                  </a:defRPr>
                </a:pPr>
                <a:r>
                  <a:rPr lang="en-US" sz="1400" dirty="0" smtClean="0">
                    <a:solidFill>
                      <a:srgbClr val="0000FF"/>
                    </a:solidFill>
                    <a:latin typeface="Candara"/>
                    <a:cs typeface="Candara"/>
                  </a:rPr>
                  <a:t>%correct rejection</a:t>
                </a:r>
                <a:endParaRPr lang="en-US" sz="1400" dirty="0">
                  <a:solidFill>
                    <a:srgbClr val="0000FF"/>
                  </a:solidFill>
                  <a:latin typeface="Candara"/>
                  <a:cs typeface="Candara"/>
                </a:endParaRPr>
              </a:p>
            </c:rich>
          </c:tx>
          <c:layout>
            <c:manualLayout>
              <c:xMode val="edge"/>
              <c:yMode val="edge"/>
              <c:x val="0.0089548527252688"/>
              <c:y val="0.258593016781993"/>
            </c:manualLayout>
          </c:layout>
          <c:overlay val="0"/>
        </c:title>
        <c:numFmt formatCode="0%" sourceLinked="0"/>
        <c:majorTickMark val="out"/>
        <c:minorTickMark val="none"/>
        <c:tickLblPos val="high"/>
        <c:txPr>
          <a:bodyPr/>
          <a:lstStyle/>
          <a:p>
            <a:pPr>
              <a:defRPr>
                <a:solidFill>
                  <a:srgbClr val="0000FF"/>
                </a:solidFill>
              </a:defRPr>
            </a:pPr>
            <a:endParaRPr lang="en-US"/>
          </a:p>
        </c:txPr>
        <c:crossAx val="-2126399728"/>
        <c:crosses val="autoZero"/>
        <c:crossBetween val="between"/>
        <c:majorUnit val="0.1"/>
      </c:valAx>
    </c:plotArea>
    <c:plotVisOnly val="1"/>
    <c:dispBlanksAs val="gap"/>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6495A5-679E-064E-A456-FFF0121FAB0D}" type="doc">
      <dgm:prSet loTypeId="urn:microsoft.com/office/officeart/2005/8/layout/gear1" loCatId="" qsTypeId="urn:microsoft.com/office/officeart/2005/8/quickstyle/simple1" qsCatId="simple" csTypeId="urn:microsoft.com/office/officeart/2005/8/colors/accent3_3" csCatId="accent3" phldr="1"/>
      <dgm:spPr/>
    </dgm:pt>
    <dgm:pt modelId="{11B538DA-98EC-6B4E-96CF-3B847D9198ED}">
      <dgm:prSet phldrT="[Text]" custT="1"/>
      <dgm:spPr/>
      <dgm:t>
        <a:bodyPr/>
        <a:lstStyle/>
        <a:p>
          <a:r>
            <a:rPr lang="en-US" sz="1800" b="1" smtClean="0">
              <a:latin typeface="Candara"/>
              <a:cs typeface="Candara"/>
            </a:rPr>
            <a:t>Novel strings</a:t>
          </a:r>
          <a:endParaRPr lang="en-US" sz="1800" b="1" dirty="0">
            <a:latin typeface="Candara"/>
            <a:cs typeface="Candara"/>
          </a:endParaRPr>
        </a:p>
      </dgm:t>
    </dgm:pt>
    <dgm:pt modelId="{7F69496F-D385-A44D-856A-0A8A20E31711}" type="parTrans" cxnId="{D91690E0-2B02-FD46-8B3E-B0CEE8AE0A01}">
      <dgm:prSet/>
      <dgm:spPr/>
      <dgm:t>
        <a:bodyPr/>
        <a:lstStyle/>
        <a:p>
          <a:endParaRPr lang="en-US"/>
        </a:p>
      </dgm:t>
    </dgm:pt>
    <dgm:pt modelId="{9C8C85E7-6069-6543-849C-F3789A0FAB03}" type="sibTrans" cxnId="{D91690E0-2B02-FD46-8B3E-B0CEE8AE0A01}">
      <dgm:prSet/>
      <dgm:spPr/>
      <dgm:t>
        <a:bodyPr/>
        <a:lstStyle/>
        <a:p>
          <a:endParaRPr lang="en-US">
            <a:latin typeface="Candara"/>
            <a:cs typeface="Candara"/>
          </a:endParaRPr>
        </a:p>
      </dgm:t>
    </dgm:pt>
    <dgm:pt modelId="{DB0D5A5F-803B-B944-B2B3-78C40BE0A792}">
      <dgm:prSet phldrT="[Text]" custT="1"/>
      <dgm:spPr/>
      <dgm:t>
        <a:bodyPr/>
        <a:lstStyle/>
        <a:p>
          <a:r>
            <a:rPr lang="en-US" sz="1600" b="1" dirty="0" smtClean="0">
              <a:latin typeface="Candara"/>
              <a:cs typeface="Candara"/>
            </a:rPr>
            <a:t>General rules</a:t>
          </a:r>
          <a:endParaRPr lang="en-US" sz="1600" b="1" dirty="0">
            <a:latin typeface="Candara"/>
            <a:cs typeface="Candara"/>
          </a:endParaRPr>
        </a:p>
      </dgm:t>
    </dgm:pt>
    <dgm:pt modelId="{52758D31-E209-CD40-8CE4-D11A5E27E37D}" type="parTrans" cxnId="{87794A5F-19EA-2B45-90D2-940282F4C2D8}">
      <dgm:prSet/>
      <dgm:spPr/>
      <dgm:t>
        <a:bodyPr/>
        <a:lstStyle/>
        <a:p>
          <a:endParaRPr lang="en-US"/>
        </a:p>
      </dgm:t>
    </dgm:pt>
    <dgm:pt modelId="{67FD0E65-05B5-7749-A944-C745880FA66E}" type="sibTrans" cxnId="{87794A5F-19EA-2B45-90D2-940282F4C2D8}">
      <dgm:prSet/>
      <dgm:spPr/>
      <dgm:t>
        <a:bodyPr/>
        <a:lstStyle/>
        <a:p>
          <a:endParaRPr lang="en-US">
            <a:latin typeface="Candara"/>
            <a:cs typeface="Candara"/>
          </a:endParaRPr>
        </a:p>
      </dgm:t>
    </dgm:pt>
    <dgm:pt modelId="{B7C8FBD7-49F0-E94B-88BF-DECB52F6EA35}">
      <dgm:prSet phldrT="[Text]"/>
      <dgm:spPr/>
      <dgm:t>
        <a:bodyPr/>
        <a:lstStyle/>
        <a:p>
          <a:r>
            <a:rPr lang="en-US" b="1" dirty="0" smtClean="0">
              <a:latin typeface="Candara"/>
              <a:cs typeface="Candara"/>
            </a:rPr>
            <a:t>Little evidence</a:t>
          </a:r>
          <a:endParaRPr lang="en-US" b="1" dirty="0">
            <a:latin typeface="Candara"/>
            <a:cs typeface="Candara"/>
          </a:endParaRPr>
        </a:p>
      </dgm:t>
    </dgm:pt>
    <dgm:pt modelId="{DCA49774-DC94-7A46-A710-87500EB9AEAE}" type="parTrans" cxnId="{4A1F6D6C-9455-AD47-9FAA-5779EEB78D4F}">
      <dgm:prSet/>
      <dgm:spPr/>
      <dgm:t>
        <a:bodyPr/>
        <a:lstStyle/>
        <a:p>
          <a:endParaRPr lang="en-US"/>
        </a:p>
      </dgm:t>
    </dgm:pt>
    <dgm:pt modelId="{BE987FD6-B35E-3D4D-9B46-D744C77A7AD1}" type="sibTrans" cxnId="{4A1F6D6C-9455-AD47-9FAA-5779EEB78D4F}">
      <dgm:prSet/>
      <dgm:spPr/>
      <dgm:t>
        <a:bodyPr/>
        <a:lstStyle/>
        <a:p>
          <a:endParaRPr lang="en-US">
            <a:latin typeface="Candara"/>
            <a:cs typeface="Candara"/>
          </a:endParaRPr>
        </a:p>
      </dgm:t>
    </dgm:pt>
    <dgm:pt modelId="{566AD582-D72D-B34C-B455-DB0391BC0076}" type="pres">
      <dgm:prSet presAssocID="{CC6495A5-679E-064E-A456-FFF0121FAB0D}" presName="composite" presStyleCnt="0">
        <dgm:presLayoutVars>
          <dgm:chMax val="3"/>
          <dgm:animLvl val="lvl"/>
          <dgm:resizeHandles val="exact"/>
        </dgm:presLayoutVars>
      </dgm:prSet>
      <dgm:spPr/>
    </dgm:pt>
    <dgm:pt modelId="{6DB6C12E-5F33-AA4D-BFAA-D723B106FFBA}" type="pres">
      <dgm:prSet presAssocID="{11B538DA-98EC-6B4E-96CF-3B847D9198ED}" presName="gear1" presStyleLbl="node1" presStyleIdx="0" presStyleCnt="3" custLinFactNeighborX="-14512" custLinFactNeighborY="7398">
        <dgm:presLayoutVars>
          <dgm:chMax val="1"/>
          <dgm:bulletEnabled val="1"/>
        </dgm:presLayoutVars>
      </dgm:prSet>
      <dgm:spPr/>
      <dgm:t>
        <a:bodyPr/>
        <a:lstStyle/>
        <a:p>
          <a:endParaRPr lang="en-US"/>
        </a:p>
      </dgm:t>
    </dgm:pt>
    <dgm:pt modelId="{8255CC07-DDAC-3E45-A025-AC8F67AC972E}" type="pres">
      <dgm:prSet presAssocID="{11B538DA-98EC-6B4E-96CF-3B847D9198ED}" presName="gear1srcNode" presStyleLbl="node1" presStyleIdx="0" presStyleCnt="3"/>
      <dgm:spPr/>
      <dgm:t>
        <a:bodyPr/>
        <a:lstStyle/>
        <a:p>
          <a:endParaRPr lang="en-US"/>
        </a:p>
      </dgm:t>
    </dgm:pt>
    <dgm:pt modelId="{A65DB82D-324A-094F-98C6-A2843987146A}" type="pres">
      <dgm:prSet presAssocID="{11B538DA-98EC-6B4E-96CF-3B847D9198ED}" presName="gear1dstNode" presStyleLbl="node1" presStyleIdx="0" presStyleCnt="3"/>
      <dgm:spPr/>
      <dgm:t>
        <a:bodyPr/>
        <a:lstStyle/>
        <a:p>
          <a:endParaRPr lang="en-US"/>
        </a:p>
      </dgm:t>
    </dgm:pt>
    <dgm:pt modelId="{6E774542-70BB-1F48-AC96-FF2B6F9A3F53}" type="pres">
      <dgm:prSet presAssocID="{DB0D5A5F-803B-B944-B2B3-78C40BE0A792}" presName="gear2" presStyleLbl="node1" presStyleIdx="1" presStyleCnt="3" custLinFactNeighborX="-22152" custLinFactNeighborY="2824">
        <dgm:presLayoutVars>
          <dgm:chMax val="1"/>
          <dgm:bulletEnabled val="1"/>
        </dgm:presLayoutVars>
      </dgm:prSet>
      <dgm:spPr/>
      <dgm:t>
        <a:bodyPr/>
        <a:lstStyle/>
        <a:p>
          <a:endParaRPr lang="en-US"/>
        </a:p>
      </dgm:t>
    </dgm:pt>
    <dgm:pt modelId="{05F72BF4-9FEF-C24A-8EB4-BECA19C924E3}" type="pres">
      <dgm:prSet presAssocID="{DB0D5A5F-803B-B944-B2B3-78C40BE0A792}" presName="gear2srcNode" presStyleLbl="node1" presStyleIdx="1" presStyleCnt="3"/>
      <dgm:spPr/>
      <dgm:t>
        <a:bodyPr/>
        <a:lstStyle/>
        <a:p>
          <a:endParaRPr lang="en-US"/>
        </a:p>
      </dgm:t>
    </dgm:pt>
    <dgm:pt modelId="{E710FC8A-C486-9D4D-8EE4-232E385FFE57}" type="pres">
      <dgm:prSet presAssocID="{DB0D5A5F-803B-B944-B2B3-78C40BE0A792}" presName="gear2dstNode" presStyleLbl="node1" presStyleIdx="1" presStyleCnt="3"/>
      <dgm:spPr/>
      <dgm:t>
        <a:bodyPr/>
        <a:lstStyle/>
        <a:p>
          <a:endParaRPr lang="en-US"/>
        </a:p>
      </dgm:t>
    </dgm:pt>
    <dgm:pt modelId="{EA18A583-CF1B-D143-A7A9-460E663754C5}" type="pres">
      <dgm:prSet presAssocID="{B7C8FBD7-49F0-E94B-88BF-DECB52F6EA35}" presName="gear3" presStyleLbl="node1" presStyleIdx="2" presStyleCnt="3" custLinFactNeighborX="-11577" custLinFactNeighborY="-4140"/>
      <dgm:spPr/>
      <dgm:t>
        <a:bodyPr/>
        <a:lstStyle/>
        <a:p>
          <a:endParaRPr lang="en-US"/>
        </a:p>
      </dgm:t>
    </dgm:pt>
    <dgm:pt modelId="{00088096-E37E-874D-8C02-8C1BB7AD9B20}" type="pres">
      <dgm:prSet presAssocID="{B7C8FBD7-49F0-E94B-88BF-DECB52F6EA35}" presName="gear3tx" presStyleLbl="node1" presStyleIdx="2" presStyleCnt="3">
        <dgm:presLayoutVars>
          <dgm:chMax val="1"/>
          <dgm:bulletEnabled val="1"/>
        </dgm:presLayoutVars>
      </dgm:prSet>
      <dgm:spPr/>
      <dgm:t>
        <a:bodyPr/>
        <a:lstStyle/>
        <a:p>
          <a:endParaRPr lang="en-US"/>
        </a:p>
      </dgm:t>
    </dgm:pt>
    <dgm:pt modelId="{EA56EB90-3066-5E48-8619-6660F340D34C}" type="pres">
      <dgm:prSet presAssocID="{B7C8FBD7-49F0-E94B-88BF-DECB52F6EA35}" presName="gear3srcNode" presStyleLbl="node1" presStyleIdx="2" presStyleCnt="3"/>
      <dgm:spPr/>
      <dgm:t>
        <a:bodyPr/>
        <a:lstStyle/>
        <a:p>
          <a:endParaRPr lang="en-US"/>
        </a:p>
      </dgm:t>
    </dgm:pt>
    <dgm:pt modelId="{79B0DCBB-4688-D64F-981E-D0908CDD3821}" type="pres">
      <dgm:prSet presAssocID="{B7C8FBD7-49F0-E94B-88BF-DECB52F6EA35}" presName="gear3dstNode" presStyleLbl="node1" presStyleIdx="2" presStyleCnt="3"/>
      <dgm:spPr/>
      <dgm:t>
        <a:bodyPr/>
        <a:lstStyle/>
        <a:p>
          <a:endParaRPr lang="en-US"/>
        </a:p>
      </dgm:t>
    </dgm:pt>
    <dgm:pt modelId="{4EF4ED86-82EE-584E-A601-6D2FB3607EF8}" type="pres">
      <dgm:prSet presAssocID="{9C8C85E7-6069-6543-849C-F3789A0FAB03}" presName="connector1" presStyleLbl="sibTrans2D1" presStyleIdx="0" presStyleCnt="3" custLinFactNeighborX="-9561" custLinFactNeighborY="5048"/>
      <dgm:spPr/>
      <dgm:t>
        <a:bodyPr/>
        <a:lstStyle/>
        <a:p>
          <a:endParaRPr lang="en-US"/>
        </a:p>
      </dgm:t>
    </dgm:pt>
    <dgm:pt modelId="{A680873E-8943-C44E-AFCC-E568AF09EC69}" type="pres">
      <dgm:prSet presAssocID="{67FD0E65-05B5-7749-A944-C745880FA66E}" presName="connector2" presStyleLbl="sibTrans2D1" presStyleIdx="1" presStyleCnt="3" custLinFactNeighborX="-15065" custLinFactNeighborY="-2446"/>
      <dgm:spPr/>
      <dgm:t>
        <a:bodyPr/>
        <a:lstStyle/>
        <a:p>
          <a:endParaRPr lang="en-US"/>
        </a:p>
      </dgm:t>
    </dgm:pt>
    <dgm:pt modelId="{9C0D6D5D-992C-004F-95AE-A2AE6680F7A6}" type="pres">
      <dgm:prSet presAssocID="{BE987FD6-B35E-3D4D-9B46-D744C77A7AD1}" presName="connector3" presStyleLbl="sibTrans2D1" presStyleIdx="2" presStyleCnt="3" custLinFactNeighborX="-9448" custLinFactNeighborY="-2199"/>
      <dgm:spPr/>
      <dgm:t>
        <a:bodyPr/>
        <a:lstStyle/>
        <a:p>
          <a:endParaRPr lang="en-US"/>
        </a:p>
      </dgm:t>
    </dgm:pt>
  </dgm:ptLst>
  <dgm:cxnLst>
    <dgm:cxn modelId="{F05AF59E-70AA-CB4B-913B-486B6DBD0C80}" type="presOf" srcId="{B7C8FBD7-49F0-E94B-88BF-DECB52F6EA35}" destId="{EA18A583-CF1B-D143-A7A9-460E663754C5}" srcOrd="0" destOrd="0" presId="urn:microsoft.com/office/officeart/2005/8/layout/gear1"/>
    <dgm:cxn modelId="{0A70553E-6F6C-F74A-A9A6-FF17404B9A04}" type="presOf" srcId="{B7C8FBD7-49F0-E94B-88BF-DECB52F6EA35}" destId="{EA56EB90-3066-5E48-8619-6660F340D34C}" srcOrd="2" destOrd="0" presId="urn:microsoft.com/office/officeart/2005/8/layout/gear1"/>
    <dgm:cxn modelId="{76CBA1C9-9D67-E64C-AE80-001BAF01D188}" type="presOf" srcId="{BE987FD6-B35E-3D4D-9B46-D744C77A7AD1}" destId="{9C0D6D5D-992C-004F-95AE-A2AE6680F7A6}" srcOrd="0" destOrd="0" presId="urn:microsoft.com/office/officeart/2005/8/layout/gear1"/>
    <dgm:cxn modelId="{ADD70166-928A-9440-8CF3-A9A9EB5888B1}" type="presOf" srcId="{9C8C85E7-6069-6543-849C-F3789A0FAB03}" destId="{4EF4ED86-82EE-584E-A601-6D2FB3607EF8}" srcOrd="0" destOrd="0" presId="urn:microsoft.com/office/officeart/2005/8/layout/gear1"/>
    <dgm:cxn modelId="{D91690E0-2B02-FD46-8B3E-B0CEE8AE0A01}" srcId="{CC6495A5-679E-064E-A456-FFF0121FAB0D}" destId="{11B538DA-98EC-6B4E-96CF-3B847D9198ED}" srcOrd="0" destOrd="0" parTransId="{7F69496F-D385-A44D-856A-0A8A20E31711}" sibTransId="{9C8C85E7-6069-6543-849C-F3789A0FAB03}"/>
    <dgm:cxn modelId="{964D4FA2-7861-7B4D-B8E1-FF241C96B434}" type="presOf" srcId="{11B538DA-98EC-6B4E-96CF-3B847D9198ED}" destId="{A65DB82D-324A-094F-98C6-A2843987146A}" srcOrd="2" destOrd="0" presId="urn:microsoft.com/office/officeart/2005/8/layout/gear1"/>
    <dgm:cxn modelId="{72C98861-242C-A741-84A7-8DA6D44F796C}" type="presOf" srcId="{11B538DA-98EC-6B4E-96CF-3B847D9198ED}" destId="{6DB6C12E-5F33-AA4D-BFAA-D723B106FFBA}" srcOrd="0" destOrd="0" presId="urn:microsoft.com/office/officeart/2005/8/layout/gear1"/>
    <dgm:cxn modelId="{8D7FB1B3-AB11-6C44-A050-09D3C26DB946}" type="presOf" srcId="{B7C8FBD7-49F0-E94B-88BF-DECB52F6EA35}" destId="{00088096-E37E-874D-8C02-8C1BB7AD9B20}" srcOrd="1" destOrd="0" presId="urn:microsoft.com/office/officeart/2005/8/layout/gear1"/>
    <dgm:cxn modelId="{45E9F835-F7CE-7040-A87D-F181FBF13238}" type="presOf" srcId="{DB0D5A5F-803B-B944-B2B3-78C40BE0A792}" destId="{6E774542-70BB-1F48-AC96-FF2B6F9A3F53}" srcOrd="0" destOrd="0" presId="urn:microsoft.com/office/officeart/2005/8/layout/gear1"/>
    <dgm:cxn modelId="{4A1F6D6C-9455-AD47-9FAA-5779EEB78D4F}" srcId="{CC6495A5-679E-064E-A456-FFF0121FAB0D}" destId="{B7C8FBD7-49F0-E94B-88BF-DECB52F6EA35}" srcOrd="2" destOrd="0" parTransId="{DCA49774-DC94-7A46-A710-87500EB9AEAE}" sibTransId="{BE987FD6-B35E-3D4D-9B46-D744C77A7AD1}"/>
    <dgm:cxn modelId="{FA864654-6419-954D-8528-E9D19910FFAF}" type="presOf" srcId="{11B538DA-98EC-6B4E-96CF-3B847D9198ED}" destId="{8255CC07-DDAC-3E45-A025-AC8F67AC972E}" srcOrd="1" destOrd="0" presId="urn:microsoft.com/office/officeart/2005/8/layout/gear1"/>
    <dgm:cxn modelId="{70FC13AA-F97C-5548-A63E-651E9122B378}" type="presOf" srcId="{DB0D5A5F-803B-B944-B2B3-78C40BE0A792}" destId="{05F72BF4-9FEF-C24A-8EB4-BECA19C924E3}" srcOrd="1" destOrd="0" presId="urn:microsoft.com/office/officeart/2005/8/layout/gear1"/>
    <dgm:cxn modelId="{F9FE75FB-EE76-FD46-BB3A-666B1D22E0D1}" type="presOf" srcId="{DB0D5A5F-803B-B944-B2B3-78C40BE0A792}" destId="{E710FC8A-C486-9D4D-8EE4-232E385FFE57}" srcOrd="2" destOrd="0" presId="urn:microsoft.com/office/officeart/2005/8/layout/gear1"/>
    <dgm:cxn modelId="{9EB70463-536A-2E43-8EE6-3794789094BD}" type="presOf" srcId="{CC6495A5-679E-064E-A456-FFF0121FAB0D}" destId="{566AD582-D72D-B34C-B455-DB0391BC0076}" srcOrd="0" destOrd="0" presId="urn:microsoft.com/office/officeart/2005/8/layout/gear1"/>
    <dgm:cxn modelId="{36ED0302-BF49-6047-8C2E-19FEAAFE2F39}" type="presOf" srcId="{B7C8FBD7-49F0-E94B-88BF-DECB52F6EA35}" destId="{79B0DCBB-4688-D64F-981E-D0908CDD3821}" srcOrd="3" destOrd="0" presId="urn:microsoft.com/office/officeart/2005/8/layout/gear1"/>
    <dgm:cxn modelId="{87794A5F-19EA-2B45-90D2-940282F4C2D8}" srcId="{CC6495A5-679E-064E-A456-FFF0121FAB0D}" destId="{DB0D5A5F-803B-B944-B2B3-78C40BE0A792}" srcOrd="1" destOrd="0" parTransId="{52758D31-E209-CD40-8CE4-D11A5E27E37D}" sibTransId="{67FD0E65-05B5-7749-A944-C745880FA66E}"/>
    <dgm:cxn modelId="{569C02EC-19FA-4046-AFFB-3FE33F0E6C5E}" type="presOf" srcId="{67FD0E65-05B5-7749-A944-C745880FA66E}" destId="{A680873E-8943-C44E-AFCC-E568AF09EC69}" srcOrd="0" destOrd="0" presId="urn:microsoft.com/office/officeart/2005/8/layout/gear1"/>
    <dgm:cxn modelId="{8C708DC0-64A4-E147-BB86-9E3237E45A04}" type="presParOf" srcId="{566AD582-D72D-B34C-B455-DB0391BC0076}" destId="{6DB6C12E-5F33-AA4D-BFAA-D723B106FFBA}" srcOrd="0" destOrd="0" presId="urn:microsoft.com/office/officeart/2005/8/layout/gear1"/>
    <dgm:cxn modelId="{E8C25D57-6ACE-A741-B7FF-6EE18FFD7C18}" type="presParOf" srcId="{566AD582-D72D-B34C-B455-DB0391BC0076}" destId="{8255CC07-DDAC-3E45-A025-AC8F67AC972E}" srcOrd="1" destOrd="0" presId="urn:microsoft.com/office/officeart/2005/8/layout/gear1"/>
    <dgm:cxn modelId="{EC0ECB1A-D829-AD4A-AAAE-BBB9F8D3EC8F}" type="presParOf" srcId="{566AD582-D72D-B34C-B455-DB0391BC0076}" destId="{A65DB82D-324A-094F-98C6-A2843987146A}" srcOrd="2" destOrd="0" presId="urn:microsoft.com/office/officeart/2005/8/layout/gear1"/>
    <dgm:cxn modelId="{A919A12B-51D9-CE49-B56F-07FA30A5C033}" type="presParOf" srcId="{566AD582-D72D-B34C-B455-DB0391BC0076}" destId="{6E774542-70BB-1F48-AC96-FF2B6F9A3F53}" srcOrd="3" destOrd="0" presId="urn:microsoft.com/office/officeart/2005/8/layout/gear1"/>
    <dgm:cxn modelId="{60C361AA-8CA8-B747-A811-C27587D1B11E}" type="presParOf" srcId="{566AD582-D72D-B34C-B455-DB0391BC0076}" destId="{05F72BF4-9FEF-C24A-8EB4-BECA19C924E3}" srcOrd="4" destOrd="0" presId="urn:microsoft.com/office/officeart/2005/8/layout/gear1"/>
    <dgm:cxn modelId="{93060421-CF51-9646-94EE-D5DDE798147B}" type="presParOf" srcId="{566AD582-D72D-B34C-B455-DB0391BC0076}" destId="{E710FC8A-C486-9D4D-8EE4-232E385FFE57}" srcOrd="5" destOrd="0" presId="urn:microsoft.com/office/officeart/2005/8/layout/gear1"/>
    <dgm:cxn modelId="{947708B2-0D57-6C4C-9969-1E439C6AF09C}" type="presParOf" srcId="{566AD582-D72D-B34C-B455-DB0391BC0076}" destId="{EA18A583-CF1B-D143-A7A9-460E663754C5}" srcOrd="6" destOrd="0" presId="urn:microsoft.com/office/officeart/2005/8/layout/gear1"/>
    <dgm:cxn modelId="{C0762D9F-B03A-2549-8159-EC88F9E928CB}" type="presParOf" srcId="{566AD582-D72D-B34C-B455-DB0391BC0076}" destId="{00088096-E37E-874D-8C02-8C1BB7AD9B20}" srcOrd="7" destOrd="0" presId="urn:microsoft.com/office/officeart/2005/8/layout/gear1"/>
    <dgm:cxn modelId="{20816340-74E3-804D-AF43-1B9A1B488A64}" type="presParOf" srcId="{566AD582-D72D-B34C-B455-DB0391BC0076}" destId="{EA56EB90-3066-5E48-8619-6660F340D34C}" srcOrd="8" destOrd="0" presId="urn:microsoft.com/office/officeart/2005/8/layout/gear1"/>
    <dgm:cxn modelId="{E7D7A0F2-4B13-D84D-8B67-21478C6347F1}" type="presParOf" srcId="{566AD582-D72D-B34C-B455-DB0391BC0076}" destId="{79B0DCBB-4688-D64F-981E-D0908CDD3821}" srcOrd="9" destOrd="0" presId="urn:microsoft.com/office/officeart/2005/8/layout/gear1"/>
    <dgm:cxn modelId="{BD61C15E-B31F-7941-8B52-FB750599E646}" type="presParOf" srcId="{566AD582-D72D-B34C-B455-DB0391BC0076}" destId="{4EF4ED86-82EE-584E-A601-6D2FB3607EF8}" srcOrd="10" destOrd="0" presId="urn:microsoft.com/office/officeart/2005/8/layout/gear1"/>
    <dgm:cxn modelId="{467080B0-4553-284A-8B12-8FB8A4D0A7E3}" type="presParOf" srcId="{566AD582-D72D-B34C-B455-DB0391BC0076}" destId="{A680873E-8943-C44E-AFCC-E568AF09EC69}" srcOrd="11" destOrd="0" presId="urn:microsoft.com/office/officeart/2005/8/layout/gear1"/>
    <dgm:cxn modelId="{DDB1F2F4-426C-4440-8D17-F9166A4EF99F}" type="presParOf" srcId="{566AD582-D72D-B34C-B455-DB0391BC0076}" destId="{9C0D6D5D-992C-004F-95AE-A2AE6680F7A6}"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F9A30A-79F1-164F-8E8E-A032F61C35DF}" type="doc">
      <dgm:prSet loTypeId="urn:microsoft.com/office/officeart/2005/8/layout/chevron2" loCatId="" qsTypeId="urn:microsoft.com/office/officeart/2005/8/quickstyle/simple1" qsCatId="simple" csTypeId="urn:microsoft.com/office/officeart/2005/8/colors/accent1_3" csCatId="accent1" phldr="1"/>
      <dgm:spPr/>
      <dgm:t>
        <a:bodyPr/>
        <a:lstStyle/>
        <a:p>
          <a:endParaRPr lang="en-US"/>
        </a:p>
      </dgm:t>
    </dgm:pt>
    <dgm:pt modelId="{B5655AAF-AD6C-C341-BA1D-F6C332AB0696}">
      <dgm:prSet phldrT="[Text]" custT="1"/>
      <dgm:spPr/>
      <dgm:t>
        <a:bodyPr/>
        <a:lstStyle/>
        <a:p>
          <a:r>
            <a:rPr lang="en-US" sz="2400" dirty="0" smtClean="0">
              <a:latin typeface="Candara"/>
              <a:cs typeface="Candara"/>
            </a:rPr>
            <a:t>1.</a:t>
          </a:r>
          <a:endParaRPr lang="en-US" sz="2400" dirty="0">
            <a:latin typeface="Candara"/>
            <a:cs typeface="Candara"/>
          </a:endParaRPr>
        </a:p>
      </dgm:t>
    </dgm:pt>
    <dgm:pt modelId="{5B64443D-A1B6-184C-95FD-9445368D9ECD}" type="parTrans" cxnId="{BC95BCE7-0B09-8F44-9E98-9648F3064628}">
      <dgm:prSet/>
      <dgm:spPr/>
      <dgm:t>
        <a:bodyPr/>
        <a:lstStyle/>
        <a:p>
          <a:endParaRPr lang="en-US"/>
        </a:p>
      </dgm:t>
    </dgm:pt>
    <dgm:pt modelId="{581C9AEC-3B9B-F64F-A3F2-5B5358A7B645}" type="sibTrans" cxnId="{BC95BCE7-0B09-8F44-9E98-9648F3064628}">
      <dgm:prSet/>
      <dgm:spPr/>
      <dgm:t>
        <a:bodyPr/>
        <a:lstStyle/>
        <a:p>
          <a:endParaRPr lang="en-US"/>
        </a:p>
      </dgm:t>
    </dgm:pt>
    <dgm:pt modelId="{74393E75-D736-B14F-A82C-2DFEAB165C5B}">
      <dgm:prSet phldrT="[Text]" custT="1"/>
      <dgm:spPr/>
      <dgm:t>
        <a:bodyPr/>
        <a:lstStyle/>
        <a:p>
          <a:r>
            <a:rPr lang="en-US" sz="1800" b="1" dirty="0" smtClean="0">
              <a:solidFill>
                <a:srgbClr val="0000FF"/>
              </a:solidFill>
              <a:latin typeface="Candara"/>
              <a:cs typeface="Candara"/>
            </a:rPr>
            <a:t>Statistical learning -&gt; Perceptually-bound generalizations</a:t>
          </a:r>
          <a:endParaRPr lang="en-US" sz="1800" b="1" dirty="0">
            <a:solidFill>
              <a:srgbClr val="0000FF"/>
            </a:solidFill>
            <a:latin typeface="Candara"/>
            <a:cs typeface="Candara"/>
          </a:endParaRPr>
        </a:p>
      </dgm:t>
    </dgm:pt>
    <dgm:pt modelId="{A639401A-416F-1644-8A5E-84A7B5457512}" type="parTrans" cxnId="{BB5AB9FA-2AA9-EC41-9382-32F8BEDE4BE1}">
      <dgm:prSet/>
      <dgm:spPr/>
      <dgm:t>
        <a:bodyPr/>
        <a:lstStyle/>
        <a:p>
          <a:endParaRPr lang="en-US"/>
        </a:p>
      </dgm:t>
    </dgm:pt>
    <dgm:pt modelId="{B62F90C3-9502-854B-AF9E-9220A252081B}" type="sibTrans" cxnId="{BB5AB9FA-2AA9-EC41-9382-32F8BEDE4BE1}">
      <dgm:prSet/>
      <dgm:spPr/>
      <dgm:t>
        <a:bodyPr/>
        <a:lstStyle/>
        <a:p>
          <a:endParaRPr lang="en-US"/>
        </a:p>
      </dgm:t>
    </dgm:pt>
    <dgm:pt modelId="{1ABBA701-A9F6-EA41-A55E-65E29FFAA812}">
      <dgm:prSet phldrT="[Text]" custT="1"/>
      <dgm:spPr/>
      <dgm:t>
        <a:bodyPr/>
        <a:lstStyle/>
        <a:p>
          <a:r>
            <a:rPr lang="en-US" sz="1800" i="1" dirty="0" err="1" smtClean="0">
              <a:solidFill>
                <a:srgbClr val="0000FF"/>
              </a:solidFill>
              <a:latin typeface="Candara"/>
              <a:cs typeface="Candara"/>
            </a:rPr>
            <a:t>ba</a:t>
          </a:r>
          <a:r>
            <a:rPr lang="en-US" sz="1800" i="1" dirty="0" smtClean="0">
              <a:solidFill>
                <a:srgbClr val="0000FF"/>
              </a:solidFill>
              <a:latin typeface="Candara"/>
              <a:cs typeface="Candara"/>
            </a:rPr>
            <a:t> </a:t>
          </a:r>
          <a:r>
            <a:rPr lang="en-US" sz="1800" i="0" dirty="0" smtClean="0">
              <a:solidFill>
                <a:srgbClr val="0000FF"/>
              </a:solidFill>
              <a:latin typeface="Candara"/>
              <a:cs typeface="Candara"/>
            </a:rPr>
            <a:t>follows </a:t>
          </a:r>
          <a:r>
            <a:rPr lang="en-US" sz="1800" i="1" dirty="0" err="1" smtClean="0">
              <a:solidFill>
                <a:srgbClr val="0000FF"/>
              </a:solidFill>
              <a:latin typeface="Candara"/>
              <a:cs typeface="Candara"/>
            </a:rPr>
            <a:t>ba</a:t>
          </a:r>
          <a:r>
            <a:rPr lang="en-US" sz="1800" i="1" dirty="0" smtClean="0">
              <a:solidFill>
                <a:srgbClr val="0000FF"/>
              </a:solidFill>
              <a:latin typeface="Candara"/>
              <a:cs typeface="Candara"/>
            </a:rPr>
            <a:t>,</a:t>
          </a:r>
          <a:r>
            <a:rPr lang="en-US" sz="1800" i="0" dirty="0" smtClean="0">
              <a:solidFill>
                <a:srgbClr val="0000FF"/>
              </a:solidFill>
              <a:latin typeface="Candara"/>
              <a:cs typeface="Candara"/>
            </a:rPr>
            <a:t> end in</a:t>
          </a:r>
          <a:r>
            <a:rPr lang="en-US" sz="1800" i="1" dirty="0" smtClean="0">
              <a:solidFill>
                <a:srgbClr val="0000FF"/>
              </a:solidFill>
              <a:latin typeface="Candara"/>
              <a:cs typeface="Candara"/>
            </a:rPr>
            <a:t> di</a:t>
          </a:r>
          <a:endParaRPr lang="en-US" sz="1800" i="1" dirty="0">
            <a:solidFill>
              <a:srgbClr val="0000FF"/>
            </a:solidFill>
            <a:latin typeface="Candara"/>
            <a:cs typeface="Candara"/>
          </a:endParaRPr>
        </a:p>
      </dgm:t>
    </dgm:pt>
    <dgm:pt modelId="{13BBAF43-3113-6D48-BBF7-5B7B5396A24D}" type="parTrans" cxnId="{CD170DA4-AF31-4748-84DC-C7EEB4B72A0D}">
      <dgm:prSet/>
      <dgm:spPr/>
      <dgm:t>
        <a:bodyPr/>
        <a:lstStyle/>
        <a:p>
          <a:endParaRPr lang="en-US"/>
        </a:p>
      </dgm:t>
    </dgm:pt>
    <dgm:pt modelId="{FB23B587-83D6-844B-91D4-84E1864D08F3}" type="sibTrans" cxnId="{CD170DA4-AF31-4748-84DC-C7EEB4B72A0D}">
      <dgm:prSet/>
      <dgm:spPr/>
      <dgm:t>
        <a:bodyPr/>
        <a:lstStyle/>
        <a:p>
          <a:endParaRPr lang="en-US"/>
        </a:p>
      </dgm:t>
    </dgm:pt>
    <dgm:pt modelId="{05B33D08-E26F-B144-90C0-19D9DAA3CE77}">
      <dgm:prSet phldrT="[Text]" custT="1"/>
      <dgm:spPr/>
      <dgm:t>
        <a:bodyPr/>
        <a:lstStyle/>
        <a:p>
          <a:r>
            <a:rPr lang="en-US" sz="2400" dirty="0" smtClean="0">
              <a:latin typeface="Candara"/>
              <a:cs typeface="Candara"/>
            </a:rPr>
            <a:t>2.</a:t>
          </a:r>
          <a:endParaRPr lang="en-US" sz="2400" dirty="0">
            <a:latin typeface="Candara"/>
            <a:cs typeface="Candara"/>
          </a:endParaRPr>
        </a:p>
      </dgm:t>
    </dgm:pt>
    <dgm:pt modelId="{069FF668-DC61-724C-A8ED-411793EDED05}" type="parTrans" cxnId="{18197B4A-DCA1-FA4F-B85B-0A2C9BE61500}">
      <dgm:prSet/>
      <dgm:spPr/>
      <dgm:t>
        <a:bodyPr/>
        <a:lstStyle/>
        <a:p>
          <a:endParaRPr lang="en-US"/>
        </a:p>
      </dgm:t>
    </dgm:pt>
    <dgm:pt modelId="{3FE54BE5-819C-5547-9A92-5F41903D11E2}" type="sibTrans" cxnId="{18197B4A-DCA1-FA4F-B85B-0A2C9BE61500}">
      <dgm:prSet/>
      <dgm:spPr/>
      <dgm:t>
        <a:bodyPr/>
        <a:lstStyle/>
        <a:p>
          <a:endParaRPr lang="en-US"/>
        </a:p>
      </dgm:t>
    </dgm:pt>
    <dgm:pt modelId="{89F29295-65EA-0044-AC6E-33451FBB45F9}">
      <dgm:prSet phldrT="[Text]" custT="1"/>
      <dgm:spPr/>
      <dgm:t>
        <a:bodyPr/>
        <a:lstStyle/>
        <a:p>
          <a:r>
            <a:rPr lang="en-US" sz="1800" b="1" dirty="0" smtClean="0">
              <a:solidFill>
                <a:srgbClr val="0000FF"/>
              </a:solidFill>
              <a:latin typeface="Candara"/>
              <a:cs typeface="Candara"/>
            </a:rPr>
            <a:t>Abstract rule learning -&gt; Category-based generalizations</a:t>
          </a:r>
          <a:endParaRPr lang="en-US" sz="1800" b="1" dirty="0">
            <a:solidFill>
              <a:srgbClr val="0000FF"/>
            </a:solidFill>
            <a:latin typeface="Candara"/>
            <a:cs typeface="Candara"/>
          </a:endParaRPr>
        </a:p>
      </dgm:t>
    </dgm:pt>
    <dgm:pt modelId="{A2A8A69C-CFC0-7D4B-958C-EE0DE3042957}" type="parTrans" cxnId="{A3881522-5DC8-AE46-9113-F33B2A335D77}">
      <dgm:prSet/>
      <dgm:spPr/>
      <dgm:t>
        <a:bodyPr/>
        <a:lstStyle/>
        <a:p>
          <a:endParaRPr lang="en-US"/>
        </a:p>
      </dgm:t>
    </dgm:pt>
    <dgm:pt modelId="{CF348110-9F75-1E47-907D-9D5AE3E63DE4}" type="sibTrans" cxnId="{A3881522-5DC8-AE46-9113-F33B2A335D77}">
      <dgm:prSet/>
      <dgm:spPr/>
      <dgm:t>
        <a:bodyPr/>
        <a:lstStyle/>
        <a:p>
          <a:endParaRPr lang="en-US"/>
        </a:p>
      </dgm:t>
    </dgm:pt>
    <dgm:pt modelId="{08B9AFF2-26BD-BD4E-9E63-57BA4899038F}">
      <dgm:prSet phldrT="[Text]" custT="1"/>
      <dgm:spPr/>
      <dgm:t>
        <a:bodyPr/>
        <a:lstStyle/>
        <a:p>
          <a:r>
            <a:rPr lang="en-US" sz="1800" i="1" dirty="0" err="1" smtClean="0">
              <a:solidFill>
                <a:srgbClr val="0000FF"/>
              </a:solidFill>
              <a:latin typeface="Candara"/>
              <a:cs typeface="Candara"/>
            </a:rPr>
            <a:t>varX</a:t>
          </a:r>
          <a:r>
            <a:rPr lang="en-US" sz="1800" i="1" dirty="0" smtClean="0">
              <a:solidFill>
                <a:srgbClr val="0000FF"/>
              </a:solidFill>
              <a:latin typeface="Candara"/>
              <a:cs typeface="Candara"/>
            </a:rPr>
            <a:t> </a:t>
          </a:r>
          <a:r>
            <a:rPr lang="en-US" sz="1800" i="0" dirty="0" smtClean="0">
              <a:solidFill>
                <a:srgbClr val="0000FF"/>
              </a:solidFill>
              <a:latin typeface="Candara"/>
              <a:cs typeface="Candara"/>
            </a:rPr>
            <a:t>follows </a:t>
          </a:r>
          <a:r>
            <a:rPr lang="en-US" sz="1800" i="1" dirty="0" err="1" smtClean="0">
              <a:solidFill>
                <a:srgbClr val="0000FF"/>
              </a:solidFill>
              <a:latin typeface="Candara"/>
              <a:cs typeface="Candara"/>
            </a:rPr>
            <a:t>varX</a:t>
          </a:r>
          <a:r>
            <a:rPr lang="en-US" sz="1800" i="1" dirty="0" smtClean="0">
              <a:solidFill>
                <a:srgbClr val="0000FF"/>
              </a:solidFill>
              <a:latin typeface="Candara"/>
              <a:cs typeface="Candara"/>
            </a:rPr>
            <a:t>, </a:t>
          </a:r>
          <a:r>
            <a:rPr lang="en-US" sz="1800" i="0" dirty="0" smtClean="0">
              <a:solidFill>
                <a:srgbClr val="0000FF"/>
              </a:solidFill>
              <a:latin typeface="Candara"/>
              <a:cs typeface="Candara"/>
            </a:rPr>
            <a:t>end</a:t>
          </a:r>
          <a:r>
            <a:rPr lang="en-US" sz="1800" i="0" baseline="0" dirty="0" smtClean="0">
              <a:solidFill>
                <a:srgbClr val="0000FF"/>
              </a:solidFill>
              <a:latin typeface="Candara"/>
              <a:cs typeface="Candara"/>
            </a:rPr>
            <a:t> in </a:t>
          </a:r>
          <a:r>
            <a:rPr lang="en-US" sz="1800" i="1" dirty="0" err="1" smtClean="0">
              <a:solidFill>
                <a:srgbClr val="0000FF"/>
              </a:solidFill>
              <a:latin typeface="Candara"/>
              <a:cs typeface="Candara"/>
            </a:rPr>
            <a:t>varY</a:t>
          </a:r>
          <a:endParaRPr lang="en-US" sz="1800" i="1" dirty="0">
            <a:solidFill>
              <a:srgbClr val="0000FF"/>
            </a:solidFill>
            <a:latin typeface="Candara"/>
            <a:cs typeface="Candara"/>
          </a:endParaRPr>
        </a:p>
      </dgm:t>
    </dgm:pt>
    <dgm:pt modelId="{4FCFC216-851D-7347-967E-131493B682F3}" type="parTrans" cxnId="{F5B49372-5243-1141-9236-05BA65CAF102}">
      <dgm:prSet/>
      <dgm:spPr/>
      <dgm:t>
        <a:bodyPr/>
        <a:lstStyle/>
        <a:p>
          <a:endParaRPr lang="en-US"/>
        </a:p>
      </dgm:t>
    </dgm:pt>
    <dgm:pt modelId="{C39979DA-9EA7-D04A-8681-30A014264C1C}" type="sibTrans" cxnId="{F5B49372-5243-1141-9236-05BA65CAF102}">
      <dgm:prSet/>
      <dgm:spPr/>
      <dgm:t>
        <a:bodyPr/>
        <a:lstStyle/>
        <a:p>
          <a:endParaRPr lang="en-US"/>
        </a:p>
      </dgm:t>
    </dgm:pt>
    <dgm:pt modelId="{ECAC83FB-0294-C042-BCA2-E7D1A256C6B4}" type="pres">
      <dgm:prSet presAssocID="{C3F9A30A-79F1-164F-8E8E-A032F61C35DF}" presName="linearFlow" presStyleCnt="0">
        <dgm:presLayoutVars>
          <dgm:dir/>
          <dgm:animLvl val="lvl"/>
          <dgm:resizeHandles val="exact"/>
        </dgm:presLayoutVars>
      </dgm:prSet>
      <dgm:spPr/>
      <dgm:t>
        <a:bodyPr/>
        <a:lstStyle/>
        <a:p>
          <a:endParaRPr lang="en-US"/>
        </a:p>
      </dgm:t>
    </dgm:pt>
    <dgm:pt modelId="{831BBDC5-3C1D-3640-AF08-E09D7B249577}" type="pres">
      <dgm:prSet presAssocID="{B5655AAF-AD6C-C341-BA1D-F6C332AB0696}" presName="composite" presStyleCnt="0"/>
      <dgm:spPr/>
      <dgm:t>
        <a:bodyPr/>
        <a:lstStyle/>
        <a:p>
          <a:endParaRPr lang="en-US"/>
        </a:p>
      </dgm:t>
    </dgm:pt>
    <dgm:pt modelId="{021854D7-F59A-7944-BE03-4F4B30417C4C}" type="pres">
      <dgm:prSet presAssocID="{B5655AAF-AD6C-C341-BA1D-F6C332AB0696}" presName="parentText" presStyleLbl="alignNode1" presStyleIdx="0" presStyleCnt="2">
        <dgm:presLayoutVars>
          <dgm:chMax val="1"/>
          <dgm:bulletEnabled val="1"/>
        </dgm:presLayoutVars>
      </dgm:prSet>
      <dgm:spPr/>
      <dgm:t>
        <a:bodyPr/>
        <a:lstStyle/>
        <a:p>
          <a:endParaRPr lang="en-US"/>
        </a:p>
      </dgm:t>
    </dgm:pt>
    <dgm:pt modelId="{E21CAA32-99C3-8744-A0A7-FAB203D155CB}" type="pres">
      <dgm:prSet presAssocID="{B5655AAF-AD6C-C341-BA1D-F6C332AB0696}" presName="descendantText" presStyleLbl="alignAcc1" presStyleIdx="0" presStyleCnt="2">
        <dgm:presLayoutVars>
          <dgm:bulletEnabled val="1"/>
        </dgm:presLayoutVars>
      </dgm:prSet>
      <dgm:spPr/>
      <dgm:t>
        <a:bodyPr/>
        <a:lstStyle/>
        <a:p>
          <a:endParaRPr lang="en-US"/>
        </a:p>
      </dgm:t>
    </dgm:pt>
    <dgm:pt modelId="{0CDD7E17-A8B7-884A-95EF-959CCAAB892D}" type="pres">
      <dgm:prSet presAssocID="{581C9AEC-3B9B-F64F-A3F2-5B5358A7B645}" presName="sp" presStyleCnt="0"/>
      <dgm:spPr/>
      <dgm:t>
        <a:bodyPr/>
        <a:lstStyle/>
        <a:p>
          <a:endParaRPr lang="en-US"/>
        </a:p>
      </dgm:t>
    </dgm:pt>
    <dgm:pt modelId="{F46A44CA-979F-1E4F-A0B7-61C05316C1D7}" type="pres">
      <dgm:prSet presAssocID="{05B33D08-E26F-B144-90C0-19D9DAA3CE77}" presName="composite" presStyleCnt="0"/>
      <dgm:spPr/>
      <dgm:t>
        <a:bodyPr/>
        <a:lstStyle/>
        <a:p>
          <a:endParaRPr lang="en-US"/>
        </a:p>
      </dgm:t>
    </dgm:pt>
    <dgm:pt modelId="{0D0A53D9-7EA7-2C4A-8B3B-43800A5DCD54}" type="pres">
      <dgm:prSet presAssocID="{05B33D08-E26F-B144-90C0-19D9DAA3CE77}" presName="parentText" presStyleLbl="alignNode1" presStyleIdx="1" presStyleCnt="2">
        <dgm:presLayoutVars>
          <dgm:chMax val="1"/>
          <dgm:bulletEnabled val="1"/>
        </dgm:presLayoutVars>
      </dgm:prSet>
      <dgm:spPr/>
      <dgm:t>
        <a:bodyPr/>
        <a:lstStyle/>
        <a:p>
          <a:endParaRPr lang="en-US"/>
        </a:p>
      </dgm:t>
    </dgm:pt>
    <dgm:pt modelId="{77982C1E-F2E4-C24E-84BC-A98F319AA857}" type="pres">
      <dgm:prSet presAssocID="{05B33D08-E26F-B144-90C0-19D9DAA3CE77}" presName="descendantText" presStyleLbl="alignAcc1" presStyleIdx="1" presStyleCnt="2" custScaleY="134201">
        <dgm:presLayoutVars>
          <dgm:bulletEnabled val="1"/>
        </dgm:presLayoutVars>
      </dgm:prSet>
      <dgm:spPr/>
      <dgm:t>
        <a:bodyPr/>
        <a:lstStyle/>
        <a:p>
          <a:endParaRPr lang="en-US"/>
        </a:p>
      </dgm:t>
    </dgm:pt>
  </dgm:ptLst>
  <dgm:cxnLst>
    <dgm:cxn modelId="{A3881522-5DC8-AE46-9113-F33B2A335D77}" srcId="{05B33D08-E26F-B144-90C0-19D9DAA3CE77}" destId="{89F29295-65EA-0044-AC6E-33451FBB45F9}" srcOrd="0" destOrd="0" parTransId="{A2A8A69C-CFC0-7D4B-958C-EE0DE3042957}" sibTransId="{CF348110-9F75-1E47-907D-9D5AE3E63DE4}"/>
    <dgm:cxn modelId="{19D4F847-E072-D144-8870-EEC7EB720CC7}" type="presOf" srcId="{74393E75-D736-B14F-A82C-2DFEAB165C5B}" destId="{E21CAA32-99C3-8744-A0A7-FAB203D155CB}" srcOrd="0" destOrd="0" presId="urn:microsoft.com/office/officeart/2005/8/layout/chevron2"/>
    <dgm:cxn modelId="{0DCB9822-5A1B-AB4A-B981-3BA057523F9E}" type="presOf" srcId="{C3F9A30A-79F1-164F-8E8E-A032F61C35DF}" destId="{ECAC83FB-0294-C042-BCA2-E7D1A256C6B4}" srcOrd="0" destOrd="0" presId="urn:microsoft.com/office/officeart/2005/8/layout/chevron2"/>
    <dgm:cxn modelId="{CD170DA4-AF31-4748-84DC-C7EEB4B72A0D}" srcId="{74393E75-D736-B14F-A82C-2DFEAB165C5B}" destId="{1ABBA701-A9F6-EA41-A55E-65E29FFAA812}" srcOrd="0" destOrd="0" parTransId="{13BBAF43-3113-6D48-BBF7-5B7B5396A24D}" sibTransId="{FB23B587-83D6-844B-91D4-84E1864D08F3}"/>
    <dgm:cxn modelId="{97988AC9-A9DA-5C49-A875-BCB5F02F4281}" type="presOf" srcId="{89F29295-65EA-0044-AC6E-33451FBB45F9}" destId="{77982C1E-F2E4-C24E-84BC-A98F319AA857}" srcOrd="0" destOrd="0" presId="urn:microsoft.com/office/officeart/2005/8/layout/chevron2"/>
    <dgm:cxn modelId="{32B0BB2B-47E6-AC4E-B3C1-966DC45A51C4}" type="presOf" srcId="{05B33D08-E26F-B144-90C0-19D9DAA3CE77}" destId="{0D0A53D9-7EA7-2C4A-8B3B-43800A5DCD54}" srcOrd="0" destOrd="0" presId="urn:microsoft.com/office/officeart/2005/8/layout/chevron2"/>
    <dgm:cxn modelId="{7B4E6D5C-8B7F-F644-B1CE-5836A3A85BE5}" type="presOf" srcId="{B5655AAF-AD6C-C341-BA1D-F6C332AB0696}" destId="{021854D7-F59A-7944-BE03-4F4B30417C4C}" srcOrd="0" destOrd="0" presId="urn:microsoft.com/office/officeart/2005/8/layout/chevron2"/>
    <dgm:cxn modelId="{BC95BCE7-0B09-8F44-9E98-9648F3064628}" srcId="{C3F9A30A-79F1-164F-8E8E-A032F61C35DF}" destId="{B5655AAF-AD6C-C341-BA1D-F6C332AB0696}" srcOrd="0" destOrd="0" parTransId="{5B64443D-A1B6-184C-95FD-9445368D9ECD}" sibTransId="{581C9AEC-3B9B-F64F-A3F2-5B5358A7B645}"/>
    <dgm:cxn modelId="{42B91CA9-9DB5-4C44-B015-C3D0A9F472B6}" type="presOf" srcId="{08B9AFF2-26BD-BD4E-9E63-57BA4899038F}" destId="{77982C1E-F2E4-C24E-84BC-A98F319AA857}" srcOrd="0" destOrd="1" presId="urn:microsoft.com/office/officeart/2005/8/layout/chevron2"/>
    <dgm:cxn modelId="{E59556C2-15F8-C140-BC0A-D4DEF0C2087D}" type="presOf" srcId="{1ABBA701-A9F6-EA41-A55E-65E29FFAA812}" destId="{E21CAA32-99C3-8744-A0A7-FAB203D155CB}" srcOrd="0" destOrd="1" presId="urn:microsoft.com/office/officeart/2005/8/layout/chevron2"/>
    <dgm:cxn modelId="{BB5AB9FA-2AA9-EC41-9382-32F8BEDE4BE1}" srcId="{B5655AAF-AD6C-C341-BA1D-F6C332AB0696}" destId="{74393E75-D736-B14F-A82C-2DFEAB165C5B}" srcOrd="0" destOrd="0" parTransId="{A639401A-416F-1644-8A5E-84A7B5457512}" sibTransId="{B62F90C3-9502-854B-AF9E-9220A252081B}"/>
    <dgm:cxn modelId="{18197B4A-DCA1-FA4F-B85B-0A2C9BE61500}" srcId="{C3F9A30A-79F1-164F-8E8E-A032F61C35DF}" destId="{05B33D08-E26F-B144-90C0-19D9DAA3CE77}" srcOrd="1" destOrd="0" parTransId="{069FF668-DC61-724C-A8ED-411793EDED05}" sibTransId="{3FE54BE5-819C-5547-9A92-5F41903D11E2}"/>
    <dgm:cxn modelId="{F5B49372-5243-1141-9236-05BA65CAF102}" srcId="{89F29295-65EA-0044-AC6E-33451FBB45F9}" destId="{08B9AFF2-26BD-BD4E-9E63-57BA4899038F}" srcOrd="0" destOrd="0" parTransId="{4FCFC216-851D-7347-967E-131493B682F3}" sibTransId="{C39979DA-9EA7-D04A-8681-30A014264C1C}"/>
    <dgm:cxn modelId="{E54FDDC0-5219-5B49-8AE0-C682C2A9CDF4}" type="presParOf" srcId="{ECAC83FB-0294-C042-BCA2-E7D1A256C6B4}" destId="{831BBDC5-3C1D-3640-AF08-E09D7B249577}" srcOrd="0" destOrd="0" presId="urn:microsoft.com/office/officeart/2005/8/layout/chevron2"/>
    <dgm:cxn modelId="{82A680BE-9AA8-7E4F-AF5E-2F414C87ECB5}" type="presParOf" srcId="{831BBDC5-3C1D-3640-AF08-E09D7B249577}" destId="{021854D7-F59A-7944-BE03-4F4B30417C4C}" srcOrd="0" destOrd="0" presId="urn:microsoft.com/office/officeart/2005/8/layout/chevron2"/>
    <dgm:cxn modelId="{2EB041B6-2648-A440-8A64-1530B4DB4F0D}" type="presParOf" srcId="{831BBDC5-3C1D-3640-AF08-E09D7B249577}" destId="{E21CAA32-99C3-8744-A0A7-FAB203D155CB}" srcOrd="1" destOrd="0" presId="urn:microsoft.com/office/officeart/2005/8/layout/chevron2"/>
    <dgm:cxn modelId="{1FAD8121-32AB-CA49-ADA8-6E3D107285B4}" type="presParOf" srcId="{ECAC83FB-0294-C042-BCA2-E7D1A256C6B4}" destId="{0CDD7E17-A8B7-884A-95EF-959CCAAB892D}" srcOrd="1" destOrd="0" presId="urn:microsoft.com/office/officeart/2005/8/layout/chevron2"/>
    <dgm:cxn modelId="{287E8C6C-6052-764A-91F2-6B144F90D3FE}" type="presParOf" srcId="{ECAC83FB-0294-C042-BCA2-E7D1A256C6B4}" destId="{F46A44CA-979F-1E4F-A0B7-61C05316C1D7}" srcOrd="2" destOrd="0" presId="urn:microsoft.com/office/officeart/2005/8/layout/chevron2"/>
    <dgm:cxn modelId="{B4245C09-8321-D348-AF6E-0A98B847B840}" type="presParOf" srcId="{F46A44CA-979F-1E4F-A0B7-61C05316C1D7}" destId="{0D0A53D9-7EA7-2C4A-8B3B-43800A5DCD54}" srcOrd="0" destOrd="0" presId="urn:microsoft.com/office/officeart/2005/8/layout/chevron2"/>
    <dgm:cxn modelId="{87D0B781-A07F-2247-B364-E91229DACD51}" type="presParOf" srcId="{F46A44CA-979F-1E4F-A0B7-61C05316C1D7}" destId="{77982C1E-F2E4-C24E-84BC-A98F319AA857}"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8E8C8A-9343-7647-8D98-990533483B36}" type="doc">
      <dgm:prSet loTypeId="urn:microsoft.com/office/officeart/2009/3/layout/PhasedProcess" loCatId="" qsTypeId="urn:microsoft.com/office/officeart/2005/8/quickstyle/simple2" qsCatId="simple" csTypeId="urn:microsoft.com/office/officeart/2005/8/colors/accent3_3" csCatId="accent3" phldr="1"/>
      <dgm:spPr/>
      <dgm:t>
        <a:bodyPr/>
        <a:lstStyle/>
        <a:p>
          <a:endParaRPr lang="en-US"/>
        </a:p>
      </dgm:t>
    </dgm:pt>
    <dgm:pt modelId="{30F3CA7C-4140-4E4A-AFA3-D8320161D028}">
      <dgm:prSet phldrT="[Text]"/>
      <dgm:spPr/>
      <dgm:t>
        <a:bodyPr/>
        <a:lstStyle/>
        <a:p>
          <a:r>
            <a:rPr lang="en-US" b="1" smtClean="0">
              <a:solidFill>
                <a:srgbClr val="0000FF"/>
              </a:solidFill>
              <a:latin typeface="Candara"/>
              <a:cs typeface="Candara"/>
            </a:rPr>
            <a:t>memorization</a:t>
          </a:r>
          <a:endParaRPr lang="en-US" b="1" dirty="0">
            <a:solidFill>
              <a:srgbClr val="0000FF"/>
            </a:solidFill>
            <a:latin typeface="Candara"/>
            <a:cs typeface="Candara"/>
          </a:endParaRPr>
        </a:p>
      </dgm:t>
    </dgm:pt>
    <dgm:pt modelId="{1947F10E-9D71-7945-986E-FCBAEF525AEB}" type="parTrans" cxnId="{1ED703EC-8E26-C144-930D-382DDACBFCE6}">
      <dgm:prSet/>
      <dgm:spPr/>
      <dgm:t>
        <a:bodyPr/>
        <a:lstStyle/>
        <a:p>
          <a:endParaRPr lang="en-US">
            <a:solidFill>
              <a:srgbClr val="0000FF"/>
            </a:solidFill>
          </a:endParaRPr>
        </a:p>
      </dgm:t>
    </dgm:pt>
    <dgm:pt modelId="{41EF0D62-A3BC-8C40-8C32-8C431A8BDF50}" type="sibTrans" cxnId="{1ED703EC-8E26-C144-930D-382DDACBFCE6}">
      <dgm:prSet/>
      <dgm:spPr/>
      <dgm:t>
        <a:bodyPr/>
        <a:lstStyle/>
        <a:p>
          <a:endParaRPr lang="en-US">
            <a:solidFill>
              <a:srgbClr val="0000FF"/>
            </a:solidFill>
          </a:endParaRPr>
        </a:p>
      </dgm:t>
    </dgm:pt>
    <dgm:pt modelId="{9EB23B83-03F5-2840-88E2-A92DCBFEADFB}">
      <dgm:prSet phldrT="[Text]" custT="1"/>
      <dgm:spPr/>
      <dgm:t>
        <a:bodyPr/>
        <a:lstStyle/>
        <a:p>
          <a:r>
            <a:rPr lang="en-US" sz="1400" b="1" i="1" dirty="0" err="1" smtClean="0">
              <a:solidFill>
                <a:srgbClr val="0000FF"/>
              </a:solidFill>
              <a:latin typeface="Candara"/>
              <a:cs typeface="Candara"/>
            </a:rPr>
            <a:t>dedeje</a:t>
          </a:r>
          <a:endParaRPr lang="en-US" sz="1400" b="1" i="1" dirty="0">
            <a:solidFill>
              <a:srgbClr val="0000FF"/>
            </a:solidFill>
            <a:latin typeface="Candara"/>
            <a:cs typeface="Candara"/>
          </a:endParaRPr>
        </a:p>
      </dgm:t>
    </dgm:pt>
    <dgm:pt modelId="{0DD8174C-A30C-2346-B436-AB76C70B4B43}" type="parTrans" cxnId="{D0FF36F4-B4E0-224C-B814-43D442CAAB28}">
      <dgm:prSet/>
      <dgm:spPr/>
      <dgm:t>
        <a:bodyPr/>
        <a:lstStyle/>
        <a:p>
          <a:endParaRPr lang="en-US">
            <a:solidFill>
              <a:srgbClr val="0000FF"/>
            </a:solidFill>
          </a:endParaRPr>
        </a:p>
      </dgm:t>
    </dgm:pt>
    <dgm:pt modelId="{A9CE54FF-2999-F24D-B39D-5E557D24C23F}" type="sibTrans" cxnId="{D0FF36F4-B4E0-224C-B814-43D442CAAB28}">
      <dgm:prSet/>
      <dgm:spPr/>
      <dgm:t>
        <a:bodyPr/>
        <a:lstStyle/>
        <a:p>
          <a:endParaRPr lang="en-US">
            <a:solidFill>
              <a:srgbClr val="0000FF"/>
            </a:solidFill>
          </a:endParaRPr>
        </a:p>
      </dgm:t>
    </dgm:pt>
    <dgm:pt modelId="{5EF0AA62-8549-A549-9F8B-B9E80EEE9C87}">
      <dgm:prSet phldrT="[Text]" custT="1"/>
      <dgm:spPr/>
      <dgm:t>
        <a:bodyPr/>
        <a:lstStyle/>
        <a:p>
          <a:r>
            <a:rPr lang="en-US" sz="1400" b="1" i="1" dirty="0" err="1" smtClean="0">
              <a:solidFill>
                <a:srgbClr val="0000FF"/>
              </a:solidFill>
              <a:latin typeface="Candara"/>
              <a:cs typeface="Candara"/>
            </a:rPr>
            <a:t>kokoba</a:t>
          </a:r>
          <a:endParaRPr lang="en-US" sz="1400" b="1" i="1" dirty="0">
            <a:solidFill>
              <a:srgbClr val="0000FF"/>
            </a:solidFill>
            <a:latin typeface="Candara"/>
            <a:cs typeface="Candara"/>
          </a:endParaRPr>
        </a:p>
      </dgm:t>
    </dgm:pt>
    <dgm:pt modelId="{BE9B207F-05CC-6343-9B32-BE8D5048B526}" type="parTrans" cxnId="{C682CFDB-D539-EF48-9FBC-1A29F55EA51B}">
      <dgm:prSet/>
      <dgm:spPr/>
      <dgm:t>
        <a:bodyPr/>
        <a:lstStyle/>
        <a:p>
          <a:endParaRPr lang="en-US">
            <a:solidFill>
              <a:srgbClr val="0000FF"/>
            </a:solidFill>
          </a:endParaRPr>
        </a:p>
      </dgm:t>
    </dgm:pt>
    <dgm:pt modelId="{EE2A318A-E0A9-D94B-9510-1D0BAF240582}" type="sibTrans" cxnId="{C682CFDB-D539-EF48-9FBC-1A29F55EA51B}">
      <dgm:prSet/>
      <dgm:spPr/>
      <dgm:t>
        <a:bodyPr/>
        <a:lstStyle/>
        <a:p>
          <a:endParaRPr lang="en-US">
            <a:solidFill>
              <a:srgbClr val="0000FF"/>
            </a:solidFill>
          </a:endParaRPr>
        </a:p>
      </dgm:t>
    </dgm:pt>
    <dgm:pt modelId="{5CCF9D05-A652-9542-A782-5BD19EA1A22F}">
      <dgm:prSet phldrT="[Text]" custT="1"/>
      <dgm:spPr/>
      <dgm:t>
        <a:bodyPr/>
        <a:lstStyle/>
        <a:p>
          <a:r>
            <a:rPr lang="en-US" sz="1400" b="1" smtClean="0">
              <a:solidFill>
                <a:srgbClr val="0000FF"/>
              </a:solidFill>
              <a:latin typeface="Candara"/>
              <a:cs typeface="Candara"/>
            </a:rPr>
            <a:t>leledi</a:t>
          </a:r>
          <a:endParaRPr lang="en-US" sz="1400" b="1" dirty="0">
            <a:solidFill>
              <a:srgbClr val="0000FF"/>
            </a:solidFill>
            <a:latin typeface="Candara"/>
            <a:cs typeface="Candara"/>
          </a:endParaRPr>
        </a:p>
      </dgm:t>
    </dgm:pt>
    <dgm:pt modelId="{5DF32481-AEF7-A24A-91E7-23EC38176E91}" type="parTrans" cxnId="{0A23AB97-A036-814D-954B-786B3F93B66C}">
      <dgm:prSet/>
      <dgm:spPr/>
      <dgm:t>
        <a:bodyPr/>
        <a:lstStyle/>
        <a:p>
          <a:endParaRPr lang="en-US">
            <a:solidFill>
              <a:srgbClr val="0000FF"/>
            </a:solidFill>
          </a:endParaRPr>
        </a:p>
      </dgm:t>
    </dgm:pt>
    <dgm:pt modelId="{6249EC7C-552C-1C49-896B-A16A42C102B7}" type="sibTrans" cxnId="{0A23AB97-A036-814D-954B-786B3F93B66C}">
      <dgm:prSet/>
      <dgm:spPr/>
      <dgm:t>
        <a:bodyPr/>
        <a:lstStyle/>
        <a:p>
          <a:endParaRPr lang="en-US">
            <a:solidFill>
              <a:srgbClr val="0000FF"/>
            </a:solidFill>
          </a:endParaRPr>
        </a:p>
      </dgm:t>
    </dgm:pt>
    <dgm:pt modelId="{15107BAA-D69B-8F4A-BB52-B749CF00B023}">
      <dgm:prSet phldrT="[Text]"/>
      <dgm:spPr/>
      <dgm:t>
        <a:bodyPr/>
        <a:lstStyle/>
        <a:p>
          <a:r>
            <a:rPr lang="en-US" b="1" smtClean="0">
              <a:solidFill>
                <a:srgbClr val="0000FF"/>
              </a:solidFill>
              <a:latin typeface="Candara"/>
              <a:cs typeface="Candara"/>
            </a:rPr>
            <a:t>perceptually-bound</a:t>
          </a:r>
          <a:endParaRPr lang="en-US" b="1" dirty="0">
            <a:solidFill>
              <a:srgbClr val="0000FF"/>
            </a:solidFill>
            <a:latin typeface="Candara"/>
            <a:cs typeface="Candara"/>
          </a:endParaRPr>
        </a:p>
      </dgm:t>
    </dgm:pt>
    <dgm:pt modelId="{45D39631-83D9-DF4F-A27A-FBCAAD2C8553}" type="parTrans" cxnId="{3432A1C7-FA39-FB41-BCFF-58D94D54107D}">
      <dgm:prSet/>
      <dgm:spPr/>
      <dgm:t>
        <a:bodyPr/>
        <a:lstStyle/>
        <a:p>
          <a:endParaRPr lang="en-US">
            <a:solidFill>
              <a:srgbClr val="0000FF"/>
            </a:solidFill>
          </a:endParaRPr>
        </a:p>
      </dgm:t>
    </dgm:pt>
    <dgm:pt modelId="{12867D9B-9CD7-324B-9F33-475B32305A6C}" type="sibTrans" cxnId="{3432A1C7-FA39-FB41-BCFF-58D94D54107D}">
      <dgm:prSet/>
      <dgm:spPr/>
      <dgm:t>
        <a:bodyPr/>
        <a:lstStyle/>
        <a:p>
          <a:endParaRPr lang="en-US">
            <a:solidFill>
              <a:srgbClr val="0000FF"/>
            </a:solidFill>
          </a:endParaRPr>
        </a:p>
      </dgm:t>
    </dgm:pt>
    <dgm:pt modelId="{9F1A8A31-D054-BA47-BE05-17879C8E65E4}">
      <dgm:prSet phldrT="[Text]"/>
      <dgm:spPr/>
      <dgm:t>
        <a:bodyPr/>
        <a:lstStyle/>
        <a:p>
          <a:r>
            <a:rPr lang="en-US" b="1" i="1" dirty="0" smtClean="0">
              <a:solidFill>
                <a:srgbClr val="0000FF"/>
              </a:solidFill>
              <a:latin typeface="Candara"/>
              <a:cs typeface="Candara"/>
            </a:rPr>
            <a:t>di</a:t>
          </a:r>
          <a:r>
            <a:rPr lang="en-US" b="1" i="0" dirty="0" smtClean="0">
              <a:solidFill>
                <a:srgbClr val="0000FF"/>
              </a:solidFill>
              <a:latin typeface="Candara"/>
              <a:cs typeface="Candara"/>
            </a:rPr>
            <a:t> after 2x </a:t>
          </a:r>
          <a:r>
            <a:rPr lang="en-US" b="1" i="1" dirty="0" smtClean="0">
              <a:solidFill>
                <a:srgbClr val="0000FF"/>
              </a:solidFill>
              <a:latin typeface="Candara"/>
              <a:cs typeface="Candara"/>
            </a:rPr>
            <a:t>le</a:t>
          </a:r>
          <a:endParaRPr lang="en-US" b="1" i="1" dirty="0">
            <a:solidFill>
              <a:srgbClr val="0000FF"/>
            </a:solidFill>
            <a:latin typeface="Candara"/>
            <a:cs typeface="Candara"/>
          </a:endParaRPr>
        </a:p>
      </dgm:t>
    </dgm:pt>
    <dgm:pt modelId="{C294333B-CB74-3044-9A34-8813EA4E1867}" type="parTrans" cxnId="{1FC7132A-F896-5249-B3D4-EB93FAC0522B}">
      <dgm:prSet/>
      <dgm:spPr/>
      <dgm:t>
        <a:bodyPr/>
        <a:lstStyle/>
        <a:p>
          <a:endParaRPr lang="en-US">
            <a:solidFill>
              <a:srgbClr val="0000FF"/>
            </a:solidFill>
          </a:endParaRPr>
        </a:p>
      </dgm:t>
    </dgm:pt>
    <dgm:pt modelId="{A7540FCB-A9E8-CF44-8CF6-3D5384864AF9}" type="sibTrans" cxnId="{1FC7132A-F896-5249-B3D4-EB93FAC0522B}">
      <dgm:prSet/>
      <dgm:spPr/>
      <dgm:t>
        <a:bodyPr/>
        <a:lstStyle/>
        <a:p>
          <a:endParaRPr lang="en-US">
            <a:solidFill>
              <a:srgbClr val="0000FF"/>
            </a:solidFill>
          </a:endParaRPr>
        </a:p>
      </dgm:t>
    </dgm:pt>
    <dgm:pt modelId="{67FB8828-DFCC-5B4E-A96A-23E7A918E193}">
      <dgm:prSet phldrT="[Text]"/>
      <dgm:spPr/>
      <dgm:t>
        <a:bodyPr/>
        <a:lstStyle/>
        <a:p>
          <a:r>
            <a:rPr lang="en-US" b="1" i="0" dirty="0" smtClean="0">
              <a:solidFill>
                <a:srgbClr val="0000FF"/>
              </a:solidFill>
              <a:latin typeface="Candara"/>
              <a:cs typeface="Candara"/>
            </a:rPr>
            <a:t>end in je, </a:t>
          </a:r>
          <a:r>
            <a:rPr lang="en-US" b="1" i="1" dirty="0" err="1" smtClean="0">
              <a:solidFill>
                <a:srgbClr val="0000FF"/>
              </a:solidFill>
              <a:latin typeface="Candara"/>
              <a:cs typeface="Candara"/>
            </a:rPr>
            <a:t>ba</a:t>
          </a:r>
          <a:r>
            <a:rPr lang="en-US" b="1" i="1" dirty="0" smtClean="0">
              <a:solidFill>
                <a:srgbClr val="0000FF"/>
              </a:solidFill>
              <a:latin typeface="Candara"/>
              <a:cs typeface="Candara"/>
            </a:rPr>
            <a:t> </a:t>
          </a:r>
          <a:r>
            <a:rPr lang="en-US" b="1" i="0" dirty="0" smtClean="0">
              <a:solidFill>
                <a:srgbClr val="0000FF"/>
              </a:solidFill>
              <a:latin typeface="Candara"/>
              <a:cs typeface="Candara"/>
            </a:rPr>
            <a:t>or</a:t>
          </a:r>
          <a:r>
            <a:rPr lang="en-US" b="1" i="1" dirty="0" smtClean="0">
              <a:solidFill>
                <a:srgbClr val="0000FF"/>
              </a:solidFill>
              <a:latin typeface="Candara"/>
              <a:cs typeface="Candara"/>
            </a:rPr>
            <a:t> di</a:t>
          </a:r>
          <a:endParaRPr lang="en-US" b="1" i="1" dirty="0">
            <a:solidFill>
              <a:srgbClr val="0000FF"/>
            </a:solidFill>
            <a:latin typeface="Candara"/>
            <a:cs typeface="Candara"/>
          </a:endParaRPr>
        </a:p>
      </dgm:t>
    </dgm:pt>
    <dgm:pt modelId="{D47B0DE9-4852-A743-BF6A-4F38B012645F}" type="parTrans" cxnId="{D0F7AE5B-412F-D94D-A25B-F36DA35D72DE}">
      <dgm:prSet/>
      <dgm:spPr/>
      <dgm:t>
        <a:bodyPr/>
        <a:lstStyle/>
        <a:p>
          <a:endParaRPr lang="en-US">
            <a:solidFill>
              <a:srgbClr val="0000FF"/>
            </a:solidFill>
          </a:endParaRPr>
        </a:p>
      </dgm:t>
    </dgm:pt>
    <dgm:pt modelId="{8610ADCE-02E9-214D-B240-53D997B8CF9B}" type="sibTrans" cxnId="{D0F7AE5B-412F-D94D-A25B-F36DA35D72DE}">
      <dgm:prSet/>
      <dgm:spPr/>
      <dgm:t>
        <a:bodyPr/>
        <a:lstStyle/>
        <a:p>
          <a:endParaRPr lang="en-US">
            <a:solidFill>
              <a:srgbClr val="0000FF"/>
            </a:solidFill>
          </a:endParaRPr>
        </a:p>
      </dgm:t>
    </dgm:pt>
    <dgm:pt modelId="{9A98E5FD-E97A-A34F-BE6B-8ABEBE3D55A4}">
      <dgm:prSet phldrT="[Text]"/>
      <dgm:spPr/>
      <dgm:t>
        <a:bodyPr/>
        <a:lstStyle/>
        <a:p>
          <a:r>
            <a:rPr lang="en-US" b="1" smtClean="0">
              <a:solidFill>
                <a:srgbClr val="0000FF"/>
              </a:solidFill>
              <a:latin typeface="Candara"/>
              <a:cs typeface="Candara"/>
            </a:rPr>
            <a:t>category-based</a:t>
          </a:r>
          <a:endParaRPr lang="en-US" b="1" dirty="0">
            <a:solidFill>
              <a:srgbClr val="0000FF"/>
            </a:solidFill>
            <a:latin typeface="Candara"/>
            <a:cs typeface="Candara"/>
          </a:endParaRPr>
        </a:p>
      </dgm:t>
    </dgm:pt>
    <dgm:pt modelId="{463CEC9A-72A2-294B-8EEE-E38323350099}" type="parTrans" cxnId="{14233824-0FAA-5445-B0DC-9CF7BA727D4F}">
      <dgm:prSet/>
      <dgm:spPr/>
      <dgm:t>
        <a:bodyPr/>
        <a:lstStyle/>
        <a:p>
          <a:endParaRPr lang="en-US">
            <a:solidFill>
              <a:srgbClr val="0000FF"/>
            </a:solidFill>
          </a:endParaRPr>
        </a:p>
      </dgm:t>
    </dgm:pt>
    <dgm:pt modelId="{00465CD6-187D-664F-98AF-82F54D5DAADC}" type="sibTrans" cxnId="{14233824-0FAA-5445-B0DC-9CF7BA727D4F}">
      <dgm:prSet/>
      <dgm:spPr/>
      <dgm:t>
        <a:bodyPr/>
        <a:lstStyle/>
        <a:p>
          <a:endParaRPr lang="en-US">
            <a:solidFill>
              <a:srgbClr val="0000FF"/>
            </a:solidFill>
          </a:endParaRPr>
        </a:p>
      </dgm:t>
    </dgm:pt>
    <dgm:pt modelId="{5FDBBC8D-B72C-324E-AC82-AB344E3E0757}">
      <dgm:prSet phldrT="[Text]" custT="1"/>
      <dgm:spPr/>
      <dgm:t>
        <a:bodyPr/>
        <a:lstStyle/>
        <a:p>
          <a:r>
            <a:rPr lang="en-US" sz="1800" b="1" dirty="0" smtClean="0">
              <a:solidFill>
                <a:srgbClr val="0000FF"/>
              </a:solidFill>
              <a:latin typeface="Candara"/>
              <a:cs typeface="Candara"/>
            </a:rPr>
            <a:t>XXY</a:t>
          </a:r>
          <a:endParaRPr lang="en-US" sz="1800" b="1" dirty="0">
            <a:solidFill>
              <a:srgbClr val="0000FF"/>
            </a:solidFill>
            <a:latin typeface="Candara"/>
            <a:cs typeface="Candara"/>
          </a:endParaRPr>
        </a:p>
      </dgm:t>
    </dgm:pt>
    <dgm:pt modelId="{60ECC926-D81D-584B-BA0D-15C80F7CAC78}" type="parTrans" cxnId="{64CDCA80-B02A-E342-9D5A-CD3753A6D937}">
      <dgm:prSet/>
      <dgm:spPr/>
      <dgm:t>
        <a:bodyPr/>
        <a:lstStyle/>
        <a:p>
          <a:endParaRPr lang="en-US">
            <a:solidFill>
              <a:srgbClr val="0000FF"/>
            </a:solidFill>
          </a:endParaRPr>
        </a:p>
      </dgm:t>
    </dgm:pt>
    <dgm:pt modelId="{4E7FE29C-9D81-724E-9461-AB450BF78453}" type="sibTrans" cxnId="{64CDCA80-B02A-E342-9D5A-CD3753A6D937}">
      <dgm:prSet/>
      <dgm:spPr/>
      <dgm:t>
        <a:bodyPr/>
        <a:lstStyle/>
        <a:p>
          <a:endParaRPr lang="en-US">
            <a:solidFill>
              <a:srgbClr val="0000FF"/>
            </a:solidFill>
          </a:endParaRPr>
        </a:p>
      </dgm:t>
    </dgm:pt>
    <dgm:pt modelId="{9D124A9B-E9EA-CD4D-A10D-911CE9F43C7E}" type="pres">
      <dgm:prSet presAssocID="{3E8E8C8A-9343-7647-8D98-990533483B36}" presName="Name0" presStyleCnt="0">
        <dgm:presLayoutVars>
          <dgm:chMax val="3"/>
          <dgm:chPref val="3"/>
          <dgm:bulletEnabled val="1"/>
          <dgm:dir/>
          <dgm:animLvl val="lvl"/>
        </dgm:presLayoutVars>
      </dgm:prSet>
      <dgm:spPr/>
      <dgm:t>
        <a:bodyPr/>
        <a:lstStyle/>
        <a:p>
          <a:endParaRPr lang="en-US"/>
        </a:p>
      </dgm:t>
    </dgm:pt>
    <dgm:pt modelId="{8AB2FBD2-6573-7D46-B0E6-C3555DC88D28}" type="pres">
      <dgm:prSet presAssocID="{3E8E8C8A-9343-7647-8D98-990533483B36}" presName="arc1" presStyleLbl="node1" presStyleIdx="0" presStyleCnt="4"/>
      <dgm:spPr/>
      <dgm:t>
        <a:bodyPr/>
        <a:lstStyle/>
        <a:p>
          <a:endParaRPr lang="en-US"/>
        </a:p>
      </dgm:t>
    </dgm:pt>
    <dgm:pt modelId="{5F1334A5-C1A1-F843-B0B2-CFABDAE654B2}" type="pres">
      <dgm:prSet presAssocID="{3E8E8C8A-9343-7647-8D98-990533483B36}" presName="arc3" presStyleLbl="node1" presStyleIdx="1" presStyleCnt="4"/>
      <dgm:spPr/>
      <dgm:t>
        <a:bodyPr/>
        <a:lstStyle/>
        <a:p>
          <a:endParaRPr lang="en-US"/>
        </a:p>
      </dgm:t>
    </dgm:pt>
    <dgm:pt modelId="{37BE055D-CD7C-2845-8961-EBF5B0DD374F}" type="pres">
      <dgm:prSet presAssocID="{3E8E8C8A-9343-7647-8D98-990533483B36}" presName="parentText2" presStyleLbl="revTx" presStyleIdx="0" presStyleCnt="3" custScaleY="274222">
        <dgm:presLayoutVars>
          <dgm:chMax val="4"/>
          <dgm:chPref val="3"/>
          <dgm:bulletEnabled val="1"/>
        </dgm:presLayoutVars>
      </dgm:prSet>
      <dgm:spPr/>
      <dgm:t>
        <a:bodyPr/>
        <a:lstStyle/>
        <a:p>
          <a:endParaRPr lang="en-US"/>
        </a:p>
      </dgm:t>
    </dgm:pt>
    <dgm:pt modelId="{3B903774-877C-714C-B7F7-A3A45D6DB9F6}" type="pres">
      <dgm:prSet presAssocID="{3E8E8C8A-9343-7647-8D98-990533483B36}" presName="arc2" presStyleLbl="node1" presStyleIdx="2" presStyleCnt="4"/>
      <dgm:spPr/>
      <dgm:t>
        <a:bodyPr/>
        <a:lstStyle/>
        <a:p>
          <a:endParaRPr lang="en-US"/>
        </a:p>
      </dgm:t>
    </dgm:pt>
    <dgm:pt modelId="{2607F046-61EA-2249-8B43-F3EEA34B10D6}" type="pres">
      <dgm:prSet presAssocID="{3E8E8C8A-9343-7647-8D98-990533483B36}" presName="arc4" presStyleLbl="node1" presStyleIdx="3" presStyleCnt="4"/>
      <dgm:spPr/>
      <dgm:t>
        <a:bodyPr/>
        <a:lstStyle/>
        <a:p>
          <a:endParaRPr lang="en-US"/>
        </a:p>
      </dgm:t>
    </dgm:pt>
    <dgm:pt modelId="{5AF757E9-DBE6-0745-B04F-EDFC1A74B244}" type="pres">
      <dgm:prSet presAssocID="{3E8E8C8A-9343-7647-8D98-990533483B36}" presName="parentText3" presStyleLbl="revTx" presStyleIdx="1" presStyleCnt="3" custScaleY="165424">
        <dgm:presLayoutVars>
          <dgm:chMax val="1"/>
          <dgm:chPref val="1"/>
          <dgm:bulletEnabled val="1"/>
        </dgm:presLayoutVars>
      </dgm:prSet>
      <dgm:spPr/>
      <dgm:t>
        <a:bodyPr/>
        <a:lstStyle/>
        <a:p>
          <a:endParaRPr lang="en-US"/>
        </a:p>
      </dgm:t>
    </dgm:pt>
    <dgm:pt modelId="{53BA0E06-97FE-E34A-B13A-BEBCB93D0903}" type="pres">
      <dgm:prSet presAssocID="{3E8E8C8A-9343-7647-8D98-990533483B36}" presName="middleComposite" presStyleCnt="0"/>
      <dgm:spPr/>
      <dgm:t>
        <a:bodyPr/>
        <a:lstStyle/>
        <a:p>
          <a:endParaRPr lang="en-US"/>
        </a:p>
      </dgm:t>
    </dgm:pt>
    <dgm:pt modelId="{0BDB17AD-2669-E440-B817-1F1AA3A93A63}" type="pres">
      <dgm:prSet presAssocID="{9F1A8A31-D054-BA47-BE05-17879C8E65E4}" presName="circ1" presStyleLbl="vennNode1" presStyleIdx="0" presStyleCnt="8"/>
      <dgm:spPr/>
      <dgm:t>
        <a:bodyPr/>
        <a:lstStyle/>
        <a:p>
          <a:endParaRPr lang="en-US"/>
        </a:p>
      </dgm:t>
    </dgm:pt>
    <dgm:pt modelId="{535F449C-76F6-1F4C-8234-710035BE1545}" type="pres">
      <dgm:prSet presAssocID="{9F1A8A31-D054-BA47-BE05-17879C8E65E4}" presName="circ1Tx" presStyleLbl="revTx" presStyleIdx="1" presStyleCnt="3">
        <dgm:presLayoutVars>
          <dgm:chMax val="0"/>
          <dgm:chPref val="0"/>
        </dgm:presLayoutVars>
      </dgm:prSet>
      <dgm:spPr/>
      <dgm:t>
        <a:bodyPr/>
        <a:lstStyle/>
        <a:p>
          <a:endParaRPr lang="en-US"/>
        </a:p>
      </dgm:t>
    </dgm:pt>
    <dgm:pt modelId="{38345A0B-B38A-E748-AD5F-FD00ECAC8679}" type="pres">
      <dgm:prSet presAssocID="{67FB8828-DFCC-5B4E-A96A-23E7A918E193}" presName="circ2" presStyleLbl="vennNode1" presStyleIdx="1" presStyleCnt="8"/>
      <dgm:spPr/>
      <dgm:t>
        <a:bodyPr/>
        <a:lstStyle/>
        <a:p>
          <a:endParaRPr lang="en-US"/>
        </a:p>
      </dgm:t>
    </dgm:pt>
    <dgm:pt modelId="{7571C4A8-E213-4744-AE96-2E0FF243DCA3}" type="pres">
      <dgm:prSet presAssocID="{67FB8828-DFCC-5B4E-A96A-23E7A918E193}" presName="circ2Tx" presStyleLbl="revTx" presStyleIdx="1" presStyleCnt="3">
        <dgm:presLayoutVars>
          <dgm:chMax val="0"/>
          <dgm:chPref val="0"/>
        </dgm:presLayoutVars>
      </dgm:prSet>
      <dgm:spPr/>
      <dgm:t>
        <a:bodyPr/>
        <a:lstStyle/>
        <a:p>
          <a:endParaRPr lang="en-US"/>
        </a:p>
      </dgm:t>
    </dgm:pt>
    <dgm:pt modelId="{6BD3172B-8FAC-CC4F-86B0-D5B7A8FEB8FA}" type="pres">
      <dgm:prSet presAssocID="{3E8E8C8A-9343-7647-8D98-990533483B36}" presName="leftComposite" presStyleCnt="0"/>
      <dgm:spPr/>
      <dgm:t>
        <a:bodyPr/>
        <a:lstStyle/>
        <a:p>
          <a:endParaRPr lang="en-US"/>
        </a:p>
      </dgm:t>
    </dgm:pt>
    <dgm:pt modelId="{EA544B78-315C-CB4A-A493-3F77FBA7A09F}" type="pres">
      <dgm:prSet presAssocID="{9EB23B83-03F5-2840-88E2-A92DCBFEADFB}" presName="childText1_1" presStyleLbl="vennNode1" presStyleIdx="2" presStyleCnt="8" custScaleX="169678" custScaleY="149699" custLinFactNeighborX="-20590" custLinFactNeighborY="-12369">
        <dgm:presLayoutVars>
          <dgm:chMax val="0"/>
          <dgm:chPref val="0"/>
        </dgm:presLayoutVars>
      </dgm:prSet>
      <dgm:spPr/>
      <dgm:t>
        <a:bodyPr/>
        <a:lstStyle/>
        <a:p>
          <a:endParaRPr lang="en-US"/>
        </a:p>
      </dgm:t>
    </dgm:pt>
    <dgm:pt modelId="{095FC4DC-FCD3-6D47-9F28-24953D91F9A7}" type="pres">
      <dgm:prSet presAssocID="{9EB23B83-03F5-2840-88E2-A92DCBFEADFB}" presName="ellipse1" presStyleLbl="vennNode1" presStyleIdx="3" presStyleCnt="8"/>
      <dgm:spPr/>
      <dgm:t>
        <a:bodyPr/>
        <a:lstStyle/>
        <a:p>
          <a:endParaRPr lang="en-US"/>
        </a:p>
      </dgm:t>
    </dgm:pt>
    <dgm:pt modelId="{3D051F49-3E8D-684B-B662-FBF802462B48}" type="pres">
      <dgm:prSet presAssocID="{9EB23B83-03F5-2840-88E2-A92DCBFEADFB}" presName="ellipse2" presStyleLbl="vennNode1" presStyleIdx="4" presStyleCnt="8"/>
      <dgm:spPr/>
      <dgm:t>
        <a:bodyPr/>
        <a:lstStyle/>
        <a:p>
          <a:endParaRPr lang="en-US"/>
        </a:p>
      </dgm:t>
    </dgm:pt>
    <dgm:pt modelId="{2BA84A2A-9E64-3D47-9693-DBF8472FB164}" type="pres">
      <dgm:prSet presAssocID="{5EF0AA62-8549-A549-9F8B-B9E80EEE9C87}" presName="childText1_2" presStyleLbl="vennNode1" presStyleIdx="5" presStyleCnt="8" custScaleX="168648" custScaleY="141372">
        <dgm:presLayoutVars>
          <dgm:chMax val="0"/>
          <dgm:chPref val="0"/>
        </dgm:presLayoutVars>
      </dgm:prSet>
      <dgm:spPr/>
      <dgm:t>
        <a:bodyPr/>
        <a:lstStyle/>
        <a:p>
          <a:endParaRPr lang="en-US"/>
        </a:p>
      </dgm:t>
    </dgm:pt>
    <dgm:pt modelId="{71AF3890-670F-1C41-9D02-EBFC40652F1C}" type="pres">
      <dgm:prSet presAssocID="{5EF0AA62-8549-A549-9F8B-B9E80EEE9C87}" presName="ellipse3" presStyleLbl="vennNode1" presStyleIdx="6" presStyleCnt="8"/>
      <dgm:spPr/>
      <dgm:t>
        <a:bodyPr/>
        <a:lstStyle/>
        <a:p>
          <a:endParaRPr lang="en-US"/>
        </a:p>
      </dgm:t>
    </dgm:pt>
    <dgm:pt modelId="{A9DE882C-B2E1-C648-886B-CF6167679894}" type="pres">
      <dgm:prSet presAssocID="{5CCF9D05-A652-9542-A782-5BD19EA1A22F}" presName="childText1_3" presStyleLbl="vennNode1" presStyleIdx="7" presStyleCnt="8" custScaleX="130861" custScaleY="140589">
        <dgm:presLayoutVars>
          <dgm:chMax val="0"/>
          <dgm:chPref val="0"/>
        </dgm:presLayoutVars>
      </dgm:prSet>
      <dgm:spPr/>
      <dgm:t>
        <a:bodyPr/>
        <a:lstStyle/>
        <a:p>
          <a:endParaRPr lang="en-US"/>
        </a:p>
      </dgm:t>
    </dgm:pt>
    <dgm:pt modelId="{ED770CAD-8ED1-874E-A20F-994970236EF2}" type="pres">
      <dgm:prSet presAssocID="{3E8E8C8A-9343-7647-8D98-990533483B36}" presName="rightChild" presStyleLbl="node2" presStyleIdx="0" presStyleCnt="1">
        <dgm:presLayoutVars>
          <dgm:chMax val="0"/>
          <dgm:chPref val="0"/>
        </dgm:presLayoutVars>
      </dgm:prSet>
      <dgm:spPr/>
      <dgm:t>
        <a:bodyPr/>
        <a:lstStyle/>
        <a:p>
          <a:endParaRPr lang="en-US"/>
        </a:p>
      </dgm:t>
    </dgm:pt>
    <dgm:pt modelId="{B8191C89-B2A0-4B4D-94D3-BB45AFC1F04A}" type="pres">
      <dgm:prSet presAssocID="{3E8E8C8A-9343-7647-8D98-990533483B36}" presName="parentText1" presStyleLbl="revTx" presStyleIdx="2" presStyleCnt="3">
        <dgm:presLayoutVars>
          <dgm:chMax val="4"/>
          <dgm:chPref val="3"/>
          <dgm:bulletEnabled val="1"/>
        </dgm:presLayoutVars>
      </dgm:prSet>
      <dgm:spPr/>
      <dgm:t>
        <a:bodyPr/>
        <a:lstStyle/>
        <a:p>
          <a:endParaRPr lang="en-US"/>
        </a:p>
      </dgm:t>
    </dgm:pt>
  </dgm:ptLst>
  <dgm:cxnLst>
    <dgm:cxn modelId="{493F54F3-D4F2-FD45-AFB8-27370264E6B1}" type="presOf" srcId="{9F1A8A31-D054-BA47-BE05-17879C8E65E4}" destId="{535F449C-76F6-1F4C-8234-710035BE1545}" srcOrd="1" destOrd="0" presId="urn:microsoft.com/office/officeart/2009/3/layout/PhasedProcess"/>
    <dgm:cxn modelId="{64CDCA80-B02A-E342-9D5A-CD3753A6D937}" srcId="{9A98E5FD-E97A-A34F-BE6B-8ABEBE3D55A4}" destId="{5FDBBC8D-B72C-324E-AC82-AB344E3E0757}" srcOrd="0" destOrd="0" parTransId="{60ECC926-D81D-584B-BA0D-15C80F7CAC78}" sibTransId="{4E7FE29C-9D81-724E-9461-AB450BF78453}"/>
    <dgm:cxn modelId="{7EEFD78D-CAB1-7F43-9678-7F2B5DA176C8}" type="presOf" srcId="{5FDBBC8D-B72C-324E-AC82-AB344E3E0757}" destId="{ED770CAD-8ED1-874E-A20F-994970236EF2}" srcOrd="0" destOrd="0" presId="urn:microsoft.com/office/officeart/2009/3/layout/PhasedProcess"/>
    <dgm:cxn modelId="{FAE4A732-C503-2D4F-A8FA-689F73A2CF9E}" type="presOf" srcId="{5CCF9D05-A652-9542-A782-5BD19EA1A22F}" destId="{A9DE882C-B2E1-C648-886B-CF6167679894}" srcOrd="0" destOrd="0" presId="urn:microsoft.com/office/officeart/2009/3/layout/PhasedProcess"/>
    <dgm:cxn modelId="{3432A1C7-FA39-FB41-BCFF-58D94D54107D}" srcId="{3E8E8C8A-9343-7647-8D98-990533483B36}" destId="{15107BAA-D69B-8F4A-BB52-B749CF00B023}" srcOrd="1" destOrd="0" parTransId="{45D39631-83D9-DF4F-A27A-FBCAAD2C8553}" sibTransId="{12867D9B-9CD7-324B-9F33-475B32305A6C}"/>
    <dgm:cxn modelId="{951B08A0-8223-7643-A2D7-E9696816450C}" type="presOf" srcId="{9EB23B83-03F5-2840-88E2-A92DCBFEADFB}" destId="{EA544B78-315C-CB4A-A493-3F77FBA7A09F}" srcOrd="0" destOrd="0" presId="urn:microsoft.com/office/officeart/2009/3/layout/PhasedProcess"/>
    <dgm:cxn modelId="{F7B5912C-EFE0-0847-BAC8-A3C50254BE35}" type="presOf" srcId="{9A98E5FD-E97A-A34F-BE6B-8ABEBE3D55A4}" destId="{5AF757E9-DBE6-0745-B04F-EDFC1A74B244}" srcOrd="0" destOrd="0" presId="urn:microsoft.com/office/officeart/2009/3/layout/PhasedProcess"/>
    <dgm:cxn modelId="{D0FF36F4-B4E0-224C-B814-43D442CAAB28}" srcId="{30F3CA7C-4140-4E4A-AFA3-D8320161D028}" destId="{9EB23B83-03F5-2840-88E2-A92DCBFEADFB}" srcOrd="0" destOrd="0" parTransId="{0DD8174C-A30C-2346-B436-AB76C70B4B43}" sibTransId="{A9CE54FF-2999-F24D-B39D-5E557D24C23F}"/>
    <dgm:cxn modelId="{D0F7AE5B-412F-D94D-A25B-F36DA35D72DE}" srcId="{15107BAA-D69B-8F4A-BB52-B749CF00B023}" destId="{67FB8828-DFCC-5B4E-A96A-23E7A918E193}" srcOrd="1" destOrd="0" parTransId="{D47B0DE9-4852-A743-BF6A-4F38B012645F}" sibTransId="{8610ADCE-02E9-214D-B240-53D997B8CF9B}"/>
    <dgm:cxn modelId="{BE85764C-15C0-B045-895E-472BB05E9E98}" type="presOf" srcId="{5EF0AA62-8549-A549-9F8B-B9E80EEE9C87}" destId="{2BA84A2A-9E64-3D47-9693-DBF8472FB164}" srcOrd="0" destOrd="0" presId="urn:microsoft.com/office/officeart/2009/3/layout/PhasedProcess"/>
    <dgm:cxn modelId="{5B416736-FE7C-3F4B-8886-D60BBD9F0C88}" type="presOf" srcId="{9F1A8A31-D054-BA47-BE05-17879C8E65E4}" destId="{0BDB17AD-2669-E440-B817-1F1AA3A93A63}" srcOrd="0" destOrd="0" presId="urn:microsoft.com/office/officeart/2009/3/layout/PhasedProcess"/>
    <dgm:cxn modelId="{5AFDD49F-3BD0-7542-876A-78925528476D}" type="presOf" srcId="{30F3CA7C-4140-4E4A-AFA3-D8320161D028}" destId="{B8191C89-B2A0-4B4D-94D3-BB45AFC1F04A}" srcOrd="0" destOrd="0" presId="urn:microsoft.com/office/officeart/2009/3/layout/PhasedProcess"/>
    <dgm:cxn modelId="{0C03D33C-1298-F54C-9DCF-152BCE7EE22B}" type="presOf" srcId="{67FB8828-DFCC-5B4E-A96A-23E7A918E193}" destId="{7571C4A8-E213-4744-AE96-2E0FF243DCA3}" srcOrd="1" destOrd="0" presId="urn:microsoft.com/office/officeart/2009/3/layout/PhasedProcess"/>
    <dgm:cxn modelId="{E868BE80-AC33-D249-935C-DC129E2B4FFE}" type="presOf" srcId="{67FB8828-DFCC-5B4E-A96A-23E7A918E193}" destId="{38345A0B-B38A-E748-AD5F-FD00ECAC8679}" srcOrd="0" destOrd="0" presId="urn:microsoft.com/office/officeart/2009/3/layout/PhasedProcess"/>
    <dgm:cxn modelId="{C682CFDB-D539-EF48-9FBC-1A29F55EA51B}" srcId="{30F3CA7C-4140-4E4A-AFA3-D8320161D028}" destId="{5EF0AA62-8549-A549-9F8B-B9E80EEE9C87}" srcOrd="1" destOrd="0" parTransId="{BE9B207F-05CC-6343-9B32-BE8D5048B526}" sibTransId="{EE2A318A-E0A9-D94B-9510-1D0BAF240582}"/>
    <dgm:cxn modelId="{8C5B973B-079D-174E-B435-908CB4A8B717}" type="presOf" srcId="{15107BAA-D69B-8F4A-BB52-B749CF00B023}" destId="{37BE055D-CD7C-2845-8961-EBF5B0DD374F}" srcOrd="0" destOrd="0" presId="urn:microsoft.com/office/officeart/2009/3/layout/PhasedProcess"/>
    <dgm:cxn modelId="{1ED703EC-8E26-C144-930D-382DDACBFCE6}" srcId="{3E8E8C8A-9343-7647-8D98-990533483B36}" destId="{30F3CA7C-4140-4E4A-AFA3-D8320161D028}" srcOrd="0" destOrd="0" parTransId="{1947F10E-9D71-7945-986E-FCBAEF525AEB}" sibTransId="{41EF0D62-A3BC-8C40-8C32-8C431A8BDF50}"/>
    <dgm:cxn modelId="{14233824-0FAA-5445-B0DC-9CF7BA727D4F}" srcId="{3E8E8C8A-9343-7647-8D98-990533483B36}" destId="{9A98E5FD-E97A-A34F-BE6B-8ABEBE3D55A4}" srcOrd="2" destOrd="0" parTransId="{463CEC9A-72A2-294B-8EEE-E38323350099}" sibTransId="{00465CD6-187D-664F-98AF-82F54D5DAADC}"/>
    <dgm:cxn modelId="{27800D76-E94B-B649-A9FE-B77AEEDACF74}" type="presOf" srcId="{3E8E8C8A-9343-7647-8D98-990533483B36}" destId="{9D124A9B-E9EA-CD4D-A10D-911CE9F43C7E}" srcOrd="0" destOrd="0" presId="urn:microsoft.com/office/officeart/2009/3/layout/PhasedProcess"/>
    <dgm:cxn modelId="{1FC7132A-F896-5249-B3D4-EB93FAC0522B}" srcId="{15107BAA-D69B-8F4A-BB52-B749CF00B023}" destId="{9F1A8A31-D054-BA47-BE05-17879C8E65E4}" srcOrd="0" destOrd="0" parTransId="{C294333B-CB74-3044-9A34-8813EA4E1867}" sibTransId="{A7540FCB-A9E8-CF44-8CF6-3D5384864AF9}"/>
    <dgm:cxn modelId="{0A23AB97-A036-814D-954B-786B3F93B66C}" srcId="{30F3CA7C-4140-4E4A-AFA3-D8320161D028}" destId="{5CCF9D05-A652-9542-A782-5BD19EA1A22F}" srcOrd="2" destOrd="0" parTransId="{5DF32481-AEF7-A24A-91E7-23EC38176E91}" sibTransId="{6249EC7C-552C-1C49-896B-A16A42C102B7}"/>
    <dgm:cxn modelId="{9D28D9A6-ADB9-3048-9D96-F013CEC5177C}" type="presParOf" srcId="{9D124A9B-E9EA-CD4D-A10D-911CE9F43C7E}" destId="{8AB2FBD2-6573-7D46-B0E6-C3555DC88D28}" srcOrd="0" destOrd="0" presId="urn:microsoft.com/office/officeart/2009/3/layout/PhasedProcess"/>
    <dgm:cxn modelId="{49291BE1-E9EF-BA41-8671-A292B91DFB93}" type="presParOf" srcId="{9D124A9B-E9EA-CD4D-A10D-911CE9F43C7E}" destId="{5F1334A5-C1A1-F843-B0B2-CFABDAE654B2}" srcOrd="1" destOrd="0" presId="urn:microsoft.com/office/officeart/2009/3/layout/PhasedProcess"/>
    <dgm:cxn modelId="{842FF930-2DBE-D446-B56C-CA03EBF0DEE9}" type="presParOf" srcId="{9D124A9B-E9EA-CD4D-A10D-911CE9F43C7E}" destId="{37BE055D-CD7C-2845-8961-EBF5B0DD374F}" srcOrd="2" destOrd="0" presId="urn:microsoft.com/office/officeart/2009/3/layout/PhasedProcess"/>
    <dgm:cxn modelId="{D6F6E18C-3A38-2443-9423-40770C01A88C}" type="presParOf" srcId="{9D124A9B-E9EA-CD4D-A10D-911CE9F43C7E}" destId="{3B903774-877C-714C-B7F7-A3A45D6DB9F6}" srcOrd="3" destOrd="0" presId="urn:microsoft.com/office/officeart/2009/3/layout/PhasedProcess"/>
    <dgm:cxn modelId="{D880A8DC-7931-8642-AFF0-76F436E6049B}" type="presParOf" srcId="{9D124A9B-E9EA-CD4D-A10D-911CE9F43C7E}" destId="{2607F046-61EA-2249-8B43-F3EEA34B10D6}" srcOrd="4" destOrd="0" presId="urn:microsoft.com/office/officeart/2009/3/layout/PhasedProcess"/>
    <dgm:cxn modelId="{938FD886-032A-AC4E-814D-755AD7A1813A}" type="presParOf" srcId="{9D124A9B-E9EA-CD4D-A10D-911CE9F43C7E}" destId="{5AF757E9-DBE6-0745-B04F-EDFC1A74B244}" srcOrd="5" destOrd="0" presId="urn:microsoft.com/office/officeart/2009/3/layout/PhasedProcess"/>
    <dgm:cxn modelId="{BA7F5FC5-FC60-2E48-97C2-7B3B0D4EC214}" type="presParOf" srcId="{9D124A9B-E9EA-CD4D-A10D-911CE9F43C7E}" destId="{53BA0E06-97FE-E34A-B13A-BEBCB93D0903}" srcOrd="6" destOrd="0" presId="urn:microsoft.com/office/officeart/2009/3/layout/PhasedProcess"/>
    <dgm:cxn modelId="{575A7A42-CA8A-9643-9AAC-3F11BB47F98F}" type="presParOf" srcId="{53BA0E06-97FE-E34A-B13A-BEBCB93D0903}" destId="{0BDB17AD-2669-E440-B817-1F1AA3A93A63}" srcOrd="0" destOrd="0" presId="urn:microsoft.com/office/officeart/2009/3/layout/PhasedProcess"/>
    <dgm:cxn modelId="{F1A218E8-4BA9-4F45-9557-473AE747E5FB}" type="presParOf" srcId="{53BA0E06-97FE-E34A-B13A-BEBCB93D0903}" destId="{535F449C-76F6-1F4C-8234-710035BE1545}" srcOrd="1" destOrd="0" presId="urn:microsoft.com/office/officeart/2009/3/layout/PhasedProcess"/>
    <dgm:cxn modelId="{498B34EB-C1C9-FC41-B259-AA2C5A8B2066}" type="presParOf" srcId="{53BA0E06-97FE-E34A-B13A-BEBCB93D0903}" destId="{38345A0B-B38A-E748-AD5F-FD00ECAC8679}" srcOrd="2" destOrd="0" presId="urn:microsoft.com/office/officeart/2009/3/layout/PhasedProcess"/>
    <dgm:cxn modelId="{4EDCD1FE-F146-4E4D-8B6D-9E587FABF443}" type="presParOf" srcId="{53BA0E06-97FE-E34A-B13A-BEBCB93D0903}" destId="{7571C4A8-E213-4744-AE96-2E0FF243DCA3}" srcOrd="3" destOrd="0" presId="urn:microsoft.com/office/officeart/2009/3/layout/PhasedProcess"/>
    <dgm:cxn modelId="{31CD1C9A-EEB8-1D4B-A6F6-EE66BD9E6610}" type="presParOf" srcId="{9D124A9B-E9EA-CD4D-A10D-911CE9F43C7E}" destId="{6BD3172B-8FAC-CC4F-86B0-D5B7A8FEB8FA}" srcOrd="7" destOrd="0" presId="urn:microsoft.com/office/officeart/2009/3/layout/PhasedProcess"/>
    <dgm:cxn modelId="{364F0652-0C9A-C54E-9F3E-A71E4E9427E5}" type="presParOf" srcId="{6BD3172B-8FAC-CC4F-86B0-D5B7A8FEB8FA}" destId="{EA544B78-315C-CB4A-A493-3F77FBA7A09F}" srcOrd="0" destOrd="0" presId="urn:microsoft.com/office/officeart/2009/3/layout/PhasedProcess"/>
    <dgm:cxn modelId="{CDF13034-B7FF-3449-B127-19AFE948D58A}" type="presParOf" srcId="{6BD3172B-8FAC-CC4F-86B0-D5B7A8FEB8FA}" destId="{095FC4DC-FCD3-6D47-9F28-24953D91F9A7}" srcOrd="1" destOrd="0" presId="urn:microsoft.com/office/officeart/2009/3/layout/PhasedProcess"/>
    <dgm:cxn modelId="{99204A7A-B002-6B4B-9255-FDAB89A10D16}" type="presParOf" srcId="{6BD3172B-8FAC-CC4F-86B0-D5B7A8FEB8FA}" destId="{3D051F49-3E8D-684B-B662-FBF802462B48}" srcOrd="2" destOrd="0" presId="urn:microsoft.com/office/officeart/2009/3/layout/PhasedProcess"/>
    <dgm:cxn modelId="{D252CD45-BD93-AB41-84C1-6994840986BA}" type="presParOf" srcId="{6BD3172B-8FAC-CC4F-86B0-D5B7A8FEB8FA}" destId="{2BA84A2A-9E64-3D47-9693-DBF8472FB164}" srcOrd="3" destOrd="0" presId="urn:microsoft.com/office/officeart/2009/3/layout/PhasedProcess"/>
    <dgm:cxn modelId="{7E1A6335-268E-BB4D-8CE2-207FC3B6D8E0}" type="presParOf" srcId="{6BD3172B-8FAC-CC4F-86B0-D5B7A8FEB8FA}" destId="{71AF3890-670F-1C41-9D02-EBFC40652F1C}" srcOrd="4" destOrd="0" presId="urn:microsoft.com/office/officeart/2009/3/layout/PhasedProcess"/>
    <dgm:cxn modelId="{086E5036-4A44-794B-9BC5-4F7A81A78566}" type="presParOf" srcId="{6BD3172B-8FAC-CC4F-86B0-D5B7A8FEB8FA}" destId="{A9DE882C-B2E1-C648-886B-CF6167679894}" srcOrd="5" destOrd="0" presId="urn:microsoft.com/office/officeart/2009/3/layout/PhasedProcess"/>
    <dgm:cxn modelId="{2E1108CA-CB1A-2246-A1BB-A686EEE93893}" type="presParOf" srcId="{9D124A9B-E9EA-CD4D-A10D-911CE9F43C7E}" destId="{ED770CAD-8ED1-874E-A20F-994970236EF2}" srcOrd="8" destOrd="0" presId="urn:microsoft.com/office/officeart/2009/3/layout/PhasedProcess"/>
    <dgm:cxn modelId="{5BFD42F5-695A-E142-9F4C-79D93BD35318}" type="presParOf" srcId="{9D124A9B-E9EA-CD4D-A10D-911CE9F43C7E}" destId="{B8191C89-B2A0-4B4D-94D3-BB45AFC1F04A}" srcOrd="9" destOrd="0" presId="urn:microsoft.com/office/officeart/2009/3/layout/PhasedProces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D8418AA-5188-D341-8C75-F12D5371BEBA}" type="doc">
      <dgm:prSet loTypeId="urn:microsoft.com/office/officeart/2009/3/layout/StepUpProcess" loCatId="" qsTypeId="urn:microsoft.com/office/officeart/2005/8/quickstyle/simple4" qsCatId="simple" csTypeId="urn:microsoft.com/office/officeart/2005/8/colors/accent3_3" csCatId="accent3" phldr="1"/>
      <dgm:spPr/>
      <dgm:t>
        <a:bodyPr/>
        <a:lstStyle/>
        <a:p>
          <a:endParaRPr lang="en-US"/>
        </a:p>
      </dgm:t>
    </dgm:pt>
    <dgm:pt modelId="{3844131F-83D1-1043-8AF4-A702571EE5F8}">
      <dgm:prSet phldrT="[Text]" custT="1"/>
      <dgm:spPr/>
      <dgm:t>
        <a:bodyPr/>
        <a:lstStyle/>
        <a:p>
          <a:r>
            <a:rPr lang="en-US" sz="2600" b="1" dirty="0" smtClean="0">
              <a:solidFill>
                <a:srgbClr val="E2751D"/>
              </a:solidFill>
              <a:latin typeface="Candara"/>
              <a:cs typeface="Candara"/>
            </a:rPr>
            <a:t>Memorization</a:t>
          </a:r>
          <a:endParaRPr lang="en-US" sz="2600" b="1" dirty="0">
            <a:solidFill>
              <a:srgbClr val="E2751D"/>
            </a:solidFill>
            <a:latin typeface="Candara"/>
            <a:cs typeface="Candara"/>
          </a:endParaRPr>
        </a:p>
      </dgm:t>
    </dgm:pt>
    <dgm:pt modelId="{0AB98CED-B79A-5147-A84E-C6D07719FDEE}" type="parTrans" cxnId="{51552753-BCA4-0043-B43E-DDAB2D3A29EE}">
      <dgm:prSet/>
      <dgm:spPr/>
      <dgm:t>
        <a:bodyPr/>
        <a:lstStyle/>
        <a:p>
          <a:endParaRPr lang="en-US"/>
        </a:p>
      </dgm:t>
    </dgm:pt>
    <dgm:pt modelId="{AD527C97-D427-2544-A75F-31C448FA46B4}" type="sibTrans" cxnId="{51552753-BCA4-0043-B43E-DDAB2D3A29EE}">
      <dgm:prSet/>
      <dgm:spPr/>
      <dgm:t>
        <a:bodyPr/>
        <a:lstStyle/>
        <a:p>
          <a:endParaRPr lang="en-US"/>
        </a:p>
      </dgm:t>
    </dgm:pt>
    <dgm:pt modelId="{2F9D1BDD-4A2E-5B4F-BC3E-7D8EC2D0442D}">
      <dgm:prSet phldrT="[Text]" custT="1"/>
      <dgm:spPr/>
      <dgm:t>
        <a:bodyPr/>
        <a:lstStyle/>
        <a:p>
          <a:r>
            <a:rPr lang="en-US" sz="2600" b="1" dirty="0" smtClean="0">
              <a:solidFill>
                <a:srgbClr val="E2751D"/>
              </a:solidFill>
              <a:latin typeface="Candara"/>
              <a:cs typeface="Candara"/>
            </a:rPr>
            <a:t>Perceptually-bound</a:t>
          </a:r>
          <a:r>
            <a:rPr lang="en-US" sz="2600" b="1" baseline="0" dirty="0" smtClean="0">
              <a:solidFill>
                <a:srgbClr val="E2751D"/>
              </a:solidFill>
              <a:latin typeface="Candara"/>
              <a:cs typeface="Candara"/>
            </a:rPr>
            <a:t> generalizations</a:t>
          </a:r>
          <a:endParaRPr lang="en-US" sz="2600" b="1" dirty="0">
            <a:solidFill>
              <a:srgbClr val="E2751D"/>
            </a:solidFill>
            <a:latin typeface="Candara"/>
            <a:cs typeface="Candara"/>
          </a:endParaRPr>
        </a:p>
      </dgm:t>
    </dgm:pt>
    <dgm:pt modelId="{9CB4B2D1-B5BA-DF49-A472-2FB2594985AE}" type="parTrans" cxnId="{92B45155-1030-3A49-8235-6CBC44853219}">
      <dgm:prSet/>
      <dgm:spPr/>
      <dgm:t>
        <a:bodyPr/>
        <a:lstStyle/>
        <a:p>
          <a:endParaRPr lang="en-US"/>
        </a:p>
      </dgm:t>
    </dgm:pt>
    <dgm:pt modelId="{5317AECB-1E71-0740-97DD-D25F90E7FEBA}" type="sibTrans" cxnId="{92B45155-1030-3A49-8235-6CBC44853219}">
      <dgm:prSet/>
      <dgm:spPr/>
      <dgm:t>
        <a:bodyPr/>
        <a:lstStyle/>
        <a:p>
          <a:endParaRPr lang="en-US"/>
        </a:p>
      </dgm:t>
    </dgm:pt>
    <dgm:pt modelId="{8384E213-9CCD-3740-BDA3-950A89ED0E77}">
      <dgm:prSet phldrT="[Text]" custT="1"/>
      <dgm:spPr/>
      <dgm:t>
        <a:bodyPr/>
        <a:lstStyle/>
        <a:p>
          <a:r>
            <a:rPr lang="en-US" sz="2600" b="1" dirty="0" smtClean="0">
              <a:solidFill>
                <a:srgbClr val="E2751D"/>
              </a:solidFill>
              <a:latin typeface="Candara"/>
              <a:cs typeface="Candara"/>
            </a:rPr>
            <a:t>Category-based generalizations</a:t>
          </a:r>
          <a:endParaRPr lang="en-US" sz="2600" b="1" dirty="0">
            <a:solidFill>
              <a:srgbClr val="E2751D"/>
            </a:solidFill>
            <a:latin typeface="Candara"/>
            <a:cs typeface="Candara"/>
          </a:endParaRPr>
        </a:p>
      </dgm:t>
    </dgm:pt>
    <dgm:pt modelId="{43B15D44-590C-A04E-BFEC-0C24666709A1}" type="parTrans" cxnId="{63AF103C-7662-E541-A409-92CEA24A70A0}">
      <dgm:prSet/>
      <dgm:spPr/>
      <dgm:t>
        <a:bodyPr/>
        <a:lstStyle/>
        <a:p>
          <a:endParaRPr lang="en-US"/>
        </a:p>
      </dgm:t>
    </dgm:pt>
    <dgm:pt modelId="{74051CE6-FB07-D24B-93CA-E7A438FC78F2}" type="sibTrans" cxnId="{63AF103C-7662-E541-A409-92CEA24A70A0}">
      <dgm:prSet/>
      <dgm:spPr/>
      <dgm:t>
        <a:bodyPr/>
        <a:lstStyle/>
        <a:p>
          <a:endParaRPr lang="en-US"/>
        </a:p>
      </dgm:t>
    </dgm:pt>
    <dgm:pt modelId="{3F9A9470-4DB7-724A-80B2-381739173E9B}" type="pres">
      <dgm:prSet presAssocID="{4D8418AA-5188-D341-8C75-F12D5371BEBA}" presName="rootnode" presStyleCnt="0">
        <dgm:presLayoutVars>
          <dgm:chMax/>
          <dgm:chPref/>
          <dgm:dir/>
          <dgm:animLvl val="lvl"/>
        </dgm:presLayoutVars>
      </dgm:prSet>
      <dgm:spPr/>
      <dgm:t>
        <a:bodyPr/>
        <a:lstStyle/>
        <a:p>
          <a:endParaRPr lang="en-US"/>
        </a:p>
      </dgm:t>
    </dgm:pt>
    <dgm:pt modelId="{9F5D917A-DD5E-8348-9646-E2B0040E0F1D}" type="pres">
      <dgm:prSet presAssocID="{3844131F-83D1-1043-8AF4-A702571EE5F8}" presName="composite" presStyleCnt="0"/>
      <dgm:spPr/>
      <dgm:t>
        <a:bodyPr/>
        <a:lstStyle/>
        <a:p>
          <a:endParaRPr lang="en-US"/>
        </a:p>
      </dgm:t>
    </dgm:pt>
    <dgm:pt modelId="{5346B97C-B2C6-8340-A372-CEE82EF91A3C}" type="pres">
      <dgm:prSet presAssocID="{3844131F-83D1-1043-8AF4-A702571EE5F8}" presName="LShape" presStyleLbl="alignNode1" presStyleIdx="0" presStyleCnt="5" custScaleX="134123" custLinFactNeighborX="-34506" custLinFactNeighborY="-9021"/>
      <dgm:spPr/>
      <dgm:t>
        <a:bodyPr/>
        <a:lstStyle/>
        <a:p>
          <a:endParaRPr lang="en-US"/>
        </a:p>
      </dgm:t>
    </dgm:pt>
    <dgm:pt modelId="{E12961C8-AD5E-3343-B792-B0749C2A5445}" type="pres">
      <dgm:prSet presAssocID="{3844131F-83D1-1043-8AF4-A702571EE5F8}" presName="ParentText" presStyleLbl="revTx" presStyleIdx="0" presStyleCnt="3" custScaleX="160653" custScaleY="33507" custLinFactNeighborX="-22378" custLinFactNeighborY="-19867">
        <dgm:presLayoutVars>
          <dgm:chMax val="0"/>
          <dgm:chPref val="0"/>
          <dgm:bulletEnabled val="1"/>
        </dgm:presLayoutVars>
      </dgm:prSet>
      <dgm:spPr/>
      <dgm:t>
        <a:bodyPr/>
        <a:lstStyle/>
        <a:p>
          <a:endParaRPr lang="en-US"/>
        </a:p>
      </dgm:t>
    </dgm:pt>
    <dgm:pt modelId="{654055C5-5D68-0342-9D5C-D8ED888E906B}" type="pres">
      <dgm:prSet presAssocID="{3844131F-83D1-1043-8AF4-A702571EE5F8}" presName="Triangle" presStyleLbl="alignNode1" presStyleIdx="1" presStyleCnt="5" custLinFactNeighborX="-99655" custLinFactNeighborY="14329"/>
      <dgm:spPr/>
      <dgm:t>
        <a:bodyPr/>
        <a:lstStyle/>
        <a:p>
          <a:endParaRPr lang="en-US"/>
        </a:p>
      </dgm:t>
    </dgm:pt>
    <dgm:pt modelId="{41DB02BF-02ED-5141-AAEA-D9854EB3609D}" type="pres">
      <dgm:prSet presAssocID="{AD527C97-D427-2544-A75F-31C448FA46B4}" presName="sibTrans" presStyleCnt="0"/>
      <dgm:spPr/>
      <dgm:t>
        <a:bodyPr/>
        <a:lstStyle/>
        <a:p>
          <a:endParaRPr lang="en-US"/>
        </a:p>
      </dgm:t>
    </dgm:pt>
    <dgm:pt modelId="{F5B572FE-B461-D245-8CE1-8AD0DB3EB99B}" type="pres">
      <dgm:prSet presAssocID="{AD527C97-D427-2544-A75F-31C448FA46B4}" presName="space" presStyleCnt="0"/>
      <dgm:spPr/>
      <dgm:t>
        <a:bodyPr/>
        <a:lstStyle/>
        <a:p>
          <a:endParaRPr lang="en-US"/>
        </a:p>
      </dgm:t>
    </dgm:pt>
    <dgm:pt modelId="{3983CC9A-BE72-FB40-9BA3-FADB394AD40C}" type="pres">
      <dgm:prSet presAssocID="{2F9D1BDD-4A2E-5B4F-BC3E-7D8EC2D0442D}" presName="composite" presStyleCnt="0"/>
      <dgm:spPr/>
      <dgm:t>
        <a:bodyPr/>
        <a:lstStyle/>
        <a:p>
          <a:endParaRPr lang="en-US"/>
        </a:p>
      </dgm:t>
    </dgm:pt>
    <dgm:pt modelId="{61CA912B-CD69-334D-8A1D-2FA8BFC3CD38}" type="pres">
      <dgm:prSet presAssocID="{2F9D1BDD-4A2E-5B4F-BC3E-7D8EC2D0442D}" presName="LShape" presStyleLbl="alignNode1" presStyleIdx="2" presStyleCnt="5" custScaleX="127477" custLinFactNeighborX="-46737" custLinFactNeighborY="805"/>
      <dgm:spPr/>
      <dgm:t>
        <a:bodyPr/>
        <a:lstStyle/>
        <a:p>
          <a:endParaRPr lang="en-US"/>
        </a:p>
      </dgm:t>
    </dgm:pt>
    <dgm:pt modelId="{3D503FA6-73D0-554F-AC75-11FA277F5B62}" type="pres">
      <dgm:prSet presAssocID="{2F9D1BDD-4A2E-5B4F-BC3E-7D8EC2D0442D}" presName="ParentText" presStyleLbl="revTx" presStyleIdx="1" presStyleCnt="3" custScaleX="160561" custLinFactNeighborX="-31750" custLinFactNeighborY="2923">
        <dgm:presLayoutVars>
          <dgm:chMax val="0"/>
          <dgm:chPref val="0"/>
          <dgm:bulletEnabled val="1"/>
        </dgm:presLayoutVars>
      </dgm:prSet>
      <dgm:spPr/>
      <dgm:t>
        <a:bodyPr/>
        <a:lstStyle/>
        <a:p>
          <a:endParaRPr lang="en-US"/>
        </a:p>
      </dgm:t>
    </dgm:pt>
    <dgm:pt modelId="{8CBD5245-0D14-7A43-A440-0FC354389B41}" type="pres">
      <dgm:prSet presAssocID="{2F9D1BDD-4A2E-5B4F-BC3E-7D8EC2D0442D}" presName="Triangle" presStyleLbl="alignNode1" presStyleIdx="3" presStyleCnt="5" custScaleX="128442" custScaleY="105361" custLinFactX="-100000" custLinFactNeighborX="-113150" custLinFactNeighborY="47055"/>
      <dgm:spPr/>
      <dgm:t>
        <a:bodyPr/>
        <a:lstStyle/>
        <a:p>
          <a:endParaRPr lang="en-US"/>
        </a:p>
      </dgm:t>
    </dgm:pt>
    <dgm:pt modelId="{64CF7194-B361-314A-94E7-2BAECD87025B}" type="pres">
      <dgm:prSet presAssocID="{5317AECB-1E71-0740-97DD-D25F90E7FEBA}" presName="sibTrans" presStyleCnt="0"/>
      <dgm:spPr/>
      <dgm:t>
        <a:bodyPr/>
        <a:lstStyle/>
        <a:p>
          <a:endParaRPr lang="en-US"/>
        </a:p>
      </dgm:t>
    </dgm:pt>
    <dgm:pt modelId="{6EBDF6C8-2AAD-B64B-9070-7994667E661E}" type="pres">
      <dgm:prSet presAssocID="{5317AECB-1E71-0740-97DD-D25F90E7FEBA}" presName="space" presStyleCnt="0"/>
      <dgm:spPr/>
      <dgm:t>
        <a:bodyPr/>
        <a:lstStyle/>
        <a:p>
          <a:endParaRPr lang="en-US"/>
        </a:p>
      </dgm:t>
    </dgm:pt>
    <dgm:pt modelId="{403CD4AC-2796-ED40-AA06-9C9B0DC141AF}" type="pres">
      <dgm:prSet presAssocID="{8384E213-9CCD-3740-BDA3-950A89ED0E77}" presName="composite" presStyleCnt="0"/>
      <dgm:spPr/>
      <dgm:t>
        <a:bodyPr/>
        <a:lstStyle/>
        <a:p>
          <a:endParaRPr lang="en-US"/>
        </a:p>
      </dgm:t>
    </dgm:pt>
    <dgm:pt modelId="{DA33FC08-8C1A-8D47-B4C6-C57867277D27}" type="pres">
      <dgm:prSet presAssocID="{8384E213-9CCD-3740-BDA3-950A89ED0E77}" presName="LShape" presStyleLbl="alignNode1" presStyleIdx="4" presStyleCnt="5" custScaleX="135328" custLinFactNeighborX="-51298" custLinFactNeighborY="-31704"/>
      <dgm:spPr/>
      <dgm:t>
        <a:bodyPr/>
        <a:lstStyle/>
        <a:p>
          <a:endParaRPr lang="en-US"/>
        </a:p>
      </dgm:t>
    </dgm:pt>
    <dgm:pt modelId="{865824ED-B17D-254C-B7A1-C460769FBC87}" type="pres">
      <dgm:prSet presAssocID="{8384E213-9CCD-3740-BDA3-950A89ED0E77}" presName="ParentText" presStyleLbl="revTx" presStyleIdx="2" presStyleCnt="3" custScaleX="176583" custScaleY="96032" custLinFactNeighborX="-35965" custLinFactNeighborY="-29836">
        <dgm:presLayoutVars>
          <dgm:chMax val="0"/>
          <dgm:chPref val="0"/>
          <dgm:bulletEnabled val="1"/>
        </dgm:presLayoutVars>
      </dgm:prSet>
      <dgm:spPr/>
      <dgm:t>
        <a:bodyPr/>
        <a:lstStyle/>
        <a:p>
          <a:endParaRPr lang="en-US"/>
        </a:p>
      </dgm:t>
    </dgm:pt>
  </dgm:ptLst>
  <dgm:cxnLst>
    <dgm:cxn modelId="{80B1D032-7A10-2A43-89AB-41045CC0C3DC}" type="presOf" srcId="{3844131F-83D1-1043-8AF4-A702571EE5F8}" destId="{E12961C8-AD5E-3343-B792-B0749C2A5445}" srcOrd="0" destOrd="0" presId="urn:microsoft.com/office/officeart/2009/3/layout/StepUpProcess"/>
    <dgm:cxn modelId="{24B81A2F-2BDA-1047-A6AF-746E9566E726}" type="presOf" srcId="{4D8418AA-5188-D341-8C75-F12D5371BEBA}" destId="{3F9A9470-4DB7-724A-80B2-381739173E9B}" srcOrd="0" destOrd="0" presId="urn:microsoft.com/office/officeart/2009/3/layout/StepUpProcess"/>
    <dgm:cxn modelId="{7B08F480-0C15-DE4F-8B0A-F086AF990FD8}" type="presOf" srcId="{2F9D1BDD-4A2E-5B4F-BC3E-7D8EC2D0442D}" destId="{3D503FA6-73D0-554F-AC75-11FA277F5B62}" srcOrd="0" destOrd="0" presId="urn:microsoft.com/office/officeart/2009/3/layout/StepUpProcess"/>
    <dgm:cxn modelId="{63AF103C-7662-E541-A409-92CEA24A70A0}" srcId="{4D8418AA-5188-D341-8C75-F12D5371BEBA}" destId="{8384E213-9CCD-3740-BDA3-950A89ED0E77}" srcOrd="2" destOrd="0" parTransId="{43B15D44-590C-A04E-BFEC-0C24666709A1}" sibTransId="{74051CE6-FB07-D24B-93CA-E7A438FC78F2}"/>
    <dgm:cxn modelId="{5713C70C-E161-B441-8C24-D4DF06EB057E}" type="presOf" srcId="{8384E213-9CCD-3740-BDA3-950A89ED0E77}" destId="{865824ED-B17D-254C-B7A1-C460769FBC87}" srcOrd="0" destOrd="0" presId="urn:microsoft.com/office/officeart/2009/3/layout/StepUpProcess"/>
    <dgm:cxn modelId="{92B45155-1030-3A49-8235-6CBC44853219}" srcId="{4D8418AA-5188-D341-8C75-F12D5371BEBA}" destId="{2F9D1BDD-4A2E-5B4F-BC3E-7D8EC2D0442D}" srcOrd="1" destOrd="0" parTransId="{9CB4B2D1-B5BA-DF49-A472-2FB2594985AE}" sibTransId="{5317AECB-1E71-0740-97DD-D25F90E7FEBA}"/>
    <dgm:cxn modelId="{51552753-BCA4-0043-B43E-DDAB2D3A29EE}" srcId="{4D8418AA-5188-D341-8C75-F12D5371BEBA}" destId="{3844131F-83D1-1043-8AF4-A702571EE5F8}" srcOrd="0" destOrd="0" parTransId="{0AB98CED-B79A-5147-A84E-C6D07719FDEE}" sibTransId="{AD527C97-D427-2544-A75F-31C448FA46B4}"/>
    <dgm:cxn modelId="{689FDF39-6780-8D46-B6DB-4E7A58260AEF}" type="presParOf" srcId="{3F9A9470-4DB7-724A-80B2-381739173E9B}" destId="{9F5D917A-DD5E-8348-9646-E2B0040E0F1D}" srcOrd="0" destOrd="0" presId="urn:microsoft.com/office/officeart/2009/3/layout/StepUpProcess"/>
    <dgm:cxn modelId="{603FCCCF-F39B-2342-960B-25AE11DF8CC4}" type="presParOf" srcId="{9F5D917A-DD5E-8348-9646-E2B0040E0F1D}" destId="{5346B97C-B2C6-8340-A372-CEE82EF91A3C}" srcOrd="0" destOrd="0" presId="urn:microsoft.com/office/officeart/2009/3/layout/StepUpProcess"/>
    <dgm:cxn modelId="{80FD33A7-6EC7-644F-9874-C32EC87F46FB}" type="presParOf" srcId="{9F5D917A-DD5E-8348-9646-E2B0040E0F1D}" destId="{E12961C8-AD5E-3343-B792-B0749C2A5445}" srcOrd="1" destOrd="0" presId="urn:microsoft.com/office/officeart/2009/3/layout/StepUpProcess"/>
    <dgm:cxn modelId="{18645FFB-CEA7-7843-B6AD-27F5845BC53A}" type="presParOf" srcId="{9F5D917A-DD5E-8348-9646-E2B0040E0F1D}" destId="{654055C5-5D68-0342-9D5C-D8ED888E906B}" srcOrd="2" destOrd="0" presId="urn:microsoft.com/office/officeart/2009/3/layout/StepUpProcess"/>
    <dgm:cxn modelId="{B35D4A25-D125-7742-A79A-7135F374569F}" type="presParOf" srcId="{3F9A9470-4DB7-724A-80B2-381739173E9B}" destId="{41DB02BF-02ED-5141-AAEA-D9854EB3609D}" srcOrd="1" destOrd="0" presId="urn:microsoft.com/office/officeart/2009/3/layout/StepUpProcess"/>
    <dgm:cxn modelId="{AAE53FE1-71C6-AA41-AC6E-C28C85EAB35D}" type="presParOf" srcId="{41DB02BF-02ED-5141-AAEA-D9854EB3609D}" destId="{F5B572FE-B461-D245-8CE1-8AD0DB3EB99B}" srcOrd="0" destOrd="0" presId="urn:microsoft.com/office/officeart/2009/3/layout/StepUpProcess"/>
    <dgm:cxn modelId="{883AB088-DE0E-9C4D-BD03-80337D17E3C2}" type="presParOf" srcId="{3F9A9470-4DB7-724A-80B2-381739173E9B}" destId="{3983CC9A-BE72-FB40-9BA3-FADB394AD40C}" srcOrd="2" destOrd="0" presId="urn:microsoft.com/office/officeart/2009/3/layout/StepUpProcess"/>
    <dgm:cxn modelId="{69457B72-D1E0-7346-ABD0-C7DF106C8558}" type="presParOf" srcId="{3983CC9A-BE72-FB40-9BA3-FADB394AD40C}" destId="{61CA912B-CD69-334D-8A1D-2FA8BFC3CD38}" srcOrd="0" destOrd="0" presId="urn:microsoft.com/office/officeart/2009/3/layout/StepUpProcess"/>
    <dgm:cxn modelId="{2178414F-A1B1-E74D-A0D3-F18BB813F900}" type="presParOf" srcId="{3983CC9A-BE72-FB40-9BA3-FADB394AD40C}" destId="{3D503FA6-73D0-554F-AC75-11FA277F5B62}" srcOrd="1" destOrd="0" presId="urn:microsoft.com/office/officeart/2009/3/layout/StepUpProcess"/>
    <dgm:cxn modelId="{11D9C222-D9E5-B945-80E9-97A6D063C197}" type="presParOf" srcId="{3983CC9A-BE72-FB40-9BA3-FADB394AD40C}" destId="{8CBD5245-0D14-7A43-A440-0FC354389B41}" srcOrd="2" destOrd="0" presId="urn:microsoft.com/office/officeart/2009/3/layout/StepUpProcess"/>
    <dgm:cxn modelId="{483946BD-5B33-884A-8AE0-BB4D95F672B3}" type="presParOf" srcId="{3F9A9470-4DB7-724A-80B2-381739173E9B}" destId="{64CF7194-B361-314A-94E7-2BAECD87025B}" srcOrd="3" destOrd="0" presId="urn:microsoft.com/office/officeart/2009/3/layout/StepUpProcess"/>
    <dgm:cxn modelId="{65FF7D27-FB13-4048-AF4E-8BC68BA897C2}" type="presParOf" srcId="{64CF7194-B361-314A-94E7-2BAECD87025B}" destId="{6EBDF6C8-2AAD-B64B-9070-7994667E661E}" srcOrd="0" destOrd="0" presId="urn:microsoft.com/office/officeart/2009/3/layout/StepUpProcess"/>
    <dgm:cxn modelId="{EE6C768E-1B27-1943-B842-16938E96CBD7}" type="presParOf" srcId="{3F9A9470-4DB7-724A-80B2-381739173E9B}" destId="{403CD4AC-2796-ED40-AA06-9C9B0DC141AF}" srcOrd="4" destOrd="0" presId="urn:microsoft.com/office/officeart/2009/3/layout/StepUpProcess"/>
    <dgm:cxn modelId="{4B7CA584-3772-ED4D-9311-98E859AAE8C3}" type="presParOf" srcId="{403CD4AC-2796-ED40-AA06-9C9B0DC141AF}" destId="{DA33FC08-8C1A-8D47-B4C6-C57867277D27}" srcOrd="0" destOrd="0" presId="urn:microsoft.com/office/officeart/2009/3/layout/StepUpProcess"/>
    <dgm:cxn modelId="{3DA6D38E-212B-964E-A3AD-2BA77D2F187A}" type="presParOf" srcId="{403CD4AC-2796-ED40-AA06-9C9B0DC141AF}" destId="{865824ED-B17D-254C-B7A1-C460769FBC87}"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6581302-4468-E44A-BFB7-9C3F4E8D9486}" type="doc">
      <dgm:prSet loTypeId="urn:microsoft.com/office/officeart/2005/8/layout/funnel1" loCatId="" qsTypeId="urn:microsoft.com/office/officeart/2005/8/quickstyle/simple2" qsCatId="simple" csTypeId="urn:microsoft.com/office/officeart/2005/8/colors/accent3_2" csCatId="accent3" phldr="1"/>
      <dgm:spPr/>
      <dgm:t>
        <a:bodyPr/>
        <a:lstStyle/>
        <a:p>
          <a:endParaRPr lang="en-US"/>
        </a:p>
      </dgm:t>
    </dgm:pt>
    <dgm:pt modelId="{6A45565F-4F08-D246-858C-379F4CD6E8FF}">
      <dgm:prSet phldrT="[Text]"/>
      <dgm:spPr/>
      <dgm:t>
        <a:bodyPr/>
        <a:lstStyle/>
        <a:p>
          <a:r>
            <a:rPr lang="en-US" b="1" dirty="0" err="1" smtClean="0">
              <a:latin typeface="Candara"/>
              <a:cs typeface="Candara"/>
            </a:rPr>
            <a:t>leledi</a:t>
          </a:r>
          <a:endParaRPr lang="en-US" b="1" dirty="0">
            <a:latin typeface="Candara"/>
            <a:cs typeface="Candara"/>
          </a:endParaRPr>
        </a:p>
      </dgm:t>
    </dgm:pt>
    <dgm:pt modelId="{EB679132-C871-CB46-885C-B2AEBAC4EAA8}" type="parTrans" cxnId="{720FDE12-EFE3-AC4D-9795-FB626181FB9E}">
      <dgm:prSet/>
      <dgm:spPr/>
      <dgm:t>
        <a:bodyPr/>
        <a:lstStyle/>
        <a:p>
          <a:endParaRPr lang="en-US"/>
        </a:p>
      </dgm:t>
    </dgm:pt>
    <dgm:pt modelId="{78587089-937B-5C4B-B11F-B92F8F739E0D}" type="sibTrans" cxnId="{720FDE12-EFE3-AC4D-9795-FB626181FB9E}">
      <dgm:prSet/>
      <dgm:spPr/>
      <dgm:t>
        <a:bodyPr/>
        <a:lstStyle/>
        <a:p>
          <a:endParaRPr lang="en-US"/>
        </a:p>
      </dgm:t>
    </dgm:pt>
    <dgm:pt modelId="{3B1111D5-DDCB-A34C-AC8C-E906BE4E1523}">
      <dgm:prSet phldrT="[Text]"/>
      <dgm:spPr/>
      <dgm:t>
        <a:bodyPr/>
        <a:lstStyle/>
        <a:p>
          <a:r>
            <a:rPr lang="en-US" b="1" dirty="0" err="1" smtClean="0">
              <a:solidFill>
                <a:srgbClr val="0000FF"/>
              </a:solidFill>
              <a:latin typeface="Candara"/>
              <a:cs typeface="Candara"/>
            </a:rPr>
            <a:t>le_le_di</a:t>
          </a:r>
          <a:r>
            <a:rPr lang="en-US" b="1" dirty="0" smtClean="0">
              <a:solidFill>
                <a:srgbClr val="E2751D"/>
              </a:solidFill>
              <a:latin typeface="Candara"/>
              <a:cs typeface="Candara"/>
            </a:rPr>
            <a:t> </a:t>
          </a:r>
          <a:r>
            <a:rPr lang="en-US" b="1" dirty="0" smtClean="0">
              <a:solidFill>
                <a:srgbClr val="7EB606"/>
              </a:solidFill>
              <a:latin typeface="Candara"/>
              <a:ea typeface="Zapf Dingbats"/>
              <a:cs typeface="Candara"/>
              <a:sym typeface="Zapf Dingbats"/>
            </a:rPr>
            <a:t>✓ </a:t>
          </a:r>
          <a:r>
            <a:rPr lang="en-US" b="1" dirty="0" smtClean="0">
              <a:solidFill>
                <a:srgbClr val="0000FF"/>
              </a:solidFill>
              <a:latin typeface="Candara"/>
              <a:ea typeface="Zapf Dingbats"/>
              <a:cs typeface="Candara"/>
              <a:sym typeface="Zapf Dingbats"/>
            </a:rPr>
            <a:t>end in </a:t>
          </a:r>
          <a:r>
            <a:rPr lang="en-US" b="1" i="1" dirty="0" smtClean="0">
              <a:solidFill>
                <a:srgbClr val="0000FF"/>
              </a:solidFill>
              <a:latin typeface="Candara"/>
              <a:ea typeface="Zapf Dingbats"/>
              <a:cs typeface="Candara"/>
              <a:sym typeface="Zapf Dingbats"/>
            </a:rPr>
            <a:t>di </a:t>
          </a:r>
          <a:r>
            <a:rPr lang="en-US" b="1" dirty="0" smtClean="0">
              <a:solidFill>
                <a:srgbClr val="7EB606"/>
              </a:solidFill>
              <a:latin typeface="Candara"/>
              <a:ea typeface="Zapf Dingbats"/>
              <a:cs typeface="Candara"/>
              <a:sym typeface="Zapf Dingbats"/>
            </a:rPr>
            <a:t>✓</a:t>
          </a:r>
        </a:p>
        <a:p>
          <a:r>
            <a:rPr lang="en-US" b="1" dirty="0" smtClean="0">
              <a:solidFill>
                <a:srgbClr val="0000FF"/>
              </a:solidFill>
              <a:latin typeface="Candara"/>
              <a:cs typeface="Candara"/>
            </a:rPr>
            <a:t>X_X_Y</a:t>
          </a:r>
          <a:r>
            <a:rPr lang="en-US" b="1" dirty="0" smtClean="0">
              <a:solidFill>
                <a:srgbClr val="E2751D"/>
              </a:solidFill>
              <a:latin typeface="Candara"/>
              <a:cs typeface="Candara"/>
            </a:rPr>
            <a:t>  </a:t>
          </a:r>
          <a:r>
            <a:rPr lang="en-US" b="1" dirty="0" smtClean="0">
              <a:solidFill>
                <a:schemeClr val="accent6"/>
              </a:solidFill>
              <a:latin typeface="Candara"/>
              <a:ea typeface="Zapf Dingbats"/>
              <a:cs typeface="Candara"/>
              <a:sym typeface="Zapf Dingbats"/>
            </a:rPr>
            <a:t>✗</a:t>
          </a:r>
          <a:endParaRPr lang="en-US" b="1" dirty="0">
            <a:solidFill>
              <a:schemeClr val="accent6"/>
            </a:solidFill>
            <a:latin typeface="Candara"/>
            <a:cs typeface="Candara"/>
          </a:endParaRPr>
        </a:p>
      </dgm:t>
    </dgm:pt>
    <dgm:pt modelId="{FFBAC4F5-9123-F047-B88A-49110DEA45E6}" type="parTrans" cxnId="{E4D12943-D8D5-FC4E-97A3-42290FB5FFFC}">
      <dgm:prSet/>
      <dgm:spPr/>
      <dgm:t>
        <a:bodyPr/>
        <a:lstStyle/>
        <a:p>
          <a:endParaRPr lang="en-US"/>
        </a:p>
      </dgm:t>
    </dgm:pt>
    <dgm:pt modelId="{B01A41EE-E912-1D4E-B9AC-293FC46E0253}" type="sibTrans" cxnId="{E4D12943-D8D5-FC4E-97A3-42290FB5FFFC}">
      <dgm:prSet/>
      <dgm:spPr/>
      <dgm:t>
        <a:bodyPr/>
        <a:lstStyle/>
        <a:p>
          <a:endParaRPr lang="en-US"/>
        </a:p>
      </dgm:t>
    </dgm:pt>
    <dgm:pt modelId="{FB4DA14D-4B61-2E47-B18C-13EFFB006BD2}">
      <dgm:prSet/>
      <dgm:spPr/>
      <dgm:t>
        <a:bodyPr/>
        <a:lstStyle/>
        <a:p>
          <a:r>
            <a:rPr lang="en-US" b="1" dirty="0" err="1" smtClean="0"/>
            <a:t>kokodi</a:t>
          </a:r>
          <a:endParaRPr lang="en-US" b="1" dirty="0"/>
        </a:p>
      </dgm:t>
    </dgm:pt>
    <dgm:pt modelId="{8C394B20-6BB4-0C41-85CD-9DD587B95286}" type="parTrans" cxnId="{18013E57-2282-9E45-9CBA-671522383503}">
      <dgm:prSet/>
      <dgm:spPr/>
      <dgm:t>
        <a:bodyPr/>
        <a:lstStyle/>
        <a:p>
          <a:endParaRPr lang="en-US"/>
        </a:p>
      </dgm:t>
    </dgm:pt>
    <dgm:pt modelId="{54E19B11-F323-F747-B58E-44FAC028CCC1}" type="sibTrans" cxnId="{18013E57-2282-9E45-9CBA-671522383503}">
      <dgm:prSet/>
      <dgm:spPr/>
      <dgm:t>
        <a:bodyPr/>
        <a:lstStyle/>
        <a:p>
          <a:endParaRPr lang="en-US"/>
        </a:p>
      </dgm:t>
    </dgm:pt>
    <dgm:pt modelId="{E582933C-805A-1F43-9F61-8ECD3E88C312}" type="pres">
      <dgm:prSet presAssocID="{06581302-4468-E44A-BFB7-9C3F4E8D9486}" presName="Name0" presStyleCnt="0">
        <dgm:presLayoutVars>
          <dgm:chMax val="4"/>
          <dgm:resizeHandles val="exact"/>
        </dgm:presLayoutVars>
      </dgm:prSet>
      <dgm:spPr/>
      <dgm:t>
        <a:bodyPr/>
        <a:lstStyle/>
        <a:p>
          <a:endParaRPr lang="en-US"/>
        </a:p>
      </dgm:t>
    </dgm:pt>
    <dgm:pt modelId="{F9E8C238-24BB-9242-AAD5-964CA024FBF1}" type="pres">
      <dgm:prSet presAssocID="{06581302-4468-E44A-BFB7-9C3F4E8D9486}" presName="ellipse" presStyleLbl="trBgShp" presStyleIdx="0" presStyleCnt="1"/>
      <dgm:spPr/>
      <dgm:t>
        <a:bodyPr/>
        <a:lstStyle/>
        <a:p>
          <a:endParaRPr lang="en-US"/>
        </a:p>
      </dgm:t>
    </dgm:pt>
    <dgm:pt modelId="{91620983-6EDD-9A46-8DCC-D8E1C54E00A4}" type="pres">
      <dgm:prSet presAssocID="{06581302-4468-E44A-BFB7-9C3F4E8D9486}" presName="arrow1" presStyleLbl="fgShp" presStyleIdx="0" presStyleCnt="1" custLinFactNeighborY="-62947">
        <dgm:style>
          <a:lnRef idx="3">
            <a:schemeClr val="lt1"/>
          </a:lnRef>
          <a:fillRef idx="1">
            <a:schemeClr val="accent3"/>
          </a:fillRef>
          <a:effectRef idx="1">
            <a:schemeClr val="accent3"/>
          </a:effectRef>
          <a:fontRef idx="minor">
            <a:schemeClr val="lt1"/>
          </a:fontRef>
        </dgm:style>
      </dgm:prSet>
      <dgm:spPr/>
      <dgm:t>
        <a:bodyPr/>
        <a:lstStyle/>
        <a:p>
          <a:endParaRPr lang="en-US"/>
        </a:p>
      </dgm:t>
    </dgm:pt>
    <dgm:pt modelId="{EA181AF9-B0A5-7A41-B3BA-DBEAA583FB76}" type="pres">
      <dgm:prSet presAssocID="{06581302-4468-E44A-BFB7-9C3F4E8D9486}" presName="rectangle" presStyleLbl="revTx" presStyleIdx="0" presStyleCnt="1" custScaleX="144945" custScaleY="201816" custLinFactNeighborX="1925" custLinFactNeighborY="23597">
        <dgm:presLayoutVars>
          <dgm:bulletEnabled val="1"/>
        </dgm:presLayoutVars>
      </dgm:prSet>
      <dgm:spPr/>
      <dgm:t>
        <a:bodyPr/>
        <a:lstStyle/>
        <a:p>
          <a:endParaRPr lang="en-US"/>
        </a:p>
      </dgm:t>
    </dgm:pt>
    <dgm:pt modelId="{F9B8817D-CC1A-3B4A-A7EC-93D61E6EA8CC}" type="pres">
      <dgm:prSet presAssocID="{FB4DA14D-4B61-2E47-B18C-13EFFB006BD2}" presName="item1" presStyleLbl="node1" presStyleIdx="0" presStyleCnt="2" custAng="1072750" custScaleX="143192" custScaleY="131794" custLinFactNeighborX="36207" custLinFactNeighborY="-63884">
        <dgm:presLayoutVars>
          <dgm:bulletEnabled val="1"/>
        </dgm:presLayoutVars>
      </dgm:prSet>
      <dgm:spPr/>
      <dgm:t>
        <a:bodyPr/>
        <a:lstStyle/>
        <a:p>
          <a:endParaRPr lang="en-US"/>
        </a:p>
      </dgm:t>
    </dgm:pt>
    <dgm:pt modelId="{D7324688-5B8C-F647-95DD-C2DA820F7AE9}" type="pres">
      <dgm:prSet presAssocID="{3B1111D5-DDCB-A34C-AC8C-E906BE4E1523}" presName="item2" presStyleLbl="node1" presStyleIdx="1" presStyleCnt="2" custAng="21122527" custScaleX="139827" custScaleY="127972" custLinFactNeighborX="-3117" custLinFactNeighborY="-29697">
        <dgm:presLayoutVars>
          <dgm:bulletEnabled val="1"/>
        </dgm:presLayoutVars>
      </dgm:prSet>
      <dgm:spPr/>
      <dgm:t>
        <a:bodyPr/>
        <a:lstStyle/>
        <a:p>
          <a:endParaRPr lang="en-US"/>
        </a:p>
      </dgm:t>
    </dgm:pt>
    <dgm:pt modelId="{18CD17E7-99A6-CB41-8D2D-9F16B49F5335}" type="pres">
      <dgm:prSet presAssocID="{06581302-4468-E44A-BFB7-9C3F4E8D9486}" presName="funnel" presStyleLbl="trAlignAcc1" presStyleIdx="0" presStyleCnt="1"/>
      <dgm:spPr/>
      <dgm:t>
        <a:bodyPr/>
        <a:lstStyle/>
        <a:p>
          <a:endParaRPr lang="en-US"/>
        </a:p>
      </dgm:t>
    </dgm:pt>
  </dgm:ptLst>
  <dgm:cxnLst>
    <dgm:cxn modelId="{55555DCF-6F8E-0B4D-AD0A-29FA0E4AD58B}" type="presOf" srcId="{6A45565F-4F08-D246-858C-379F4CD6E8FF}" destId="{D7324688-5B8C-F647-95DD-C2DA820F7AE9}" srcOrd="0" destOrd="0" presId="urn:microsoft.com/office/officeart/2005/8/layout/funnel1"/>
    <dgm:cxn modelId="{4B5CBD55-77F6-D943-9224-2C3DD34264D3}" type="presOf" srcId="{FB4DA14D-4B61-2E47-B18C-13EFFB006BD2}" destId="{F9B8817D-CC1A-3B4A-A7EC-93D61E6EA8CC}" srcOrd="0" destOrd="0" presId="urn:microsoft.com/office/officeart/2005/8/layout/funnel1"/>
    <dgm:cxn modelId="{E4D12943-D8D5-FC4E-97A3-42290FB5FFFC}" srcId="{06581302-4468-E44A-BFB7-9C3F4E8D9486}" destId="{3B1111D5-DDCB-A34C-AC8C-E906BE4E1523}" srcOrd="2" destOrd="0" parTransId="{FFBAC4F5-9123-F047-B88A-49110DEA45E6}" sibTransId="{B01A41EE-E912-1D4E-B9AC-293FC46E0253}"/>
    <dgm:cxn modelId="{97662A70-9036-2A43-8910-FC40134FE828}" type="presOf" srcId="{06581302-4468-E44A-BFB7-9C3F4E8D9486}" destId="{E582933C-805A-1F43-9F61-8ECD3E88C312}" srcOrd="0" destOrd="0" presId="urn:microsoft.com/office/officeart/2005/8/layout/funnel1"/>
    <dgm:cxn modelId="{18013E57-2282-9E45-9CBA-671522383503}" srcId="{06581302-4468-E44A-BFB7-9C3F4E8D9486}" destId="{FB4DA14D-4B61-2E47-B18C-13EFFB006BD2}" srcOrd="1" destOrd="0" parTransId="{8C394B20-6BB4-0C41-85CD-9DD587B95286}" sibTransId="{54E19B11-F323-F747-B58E-44FAC028CCC1}"/>
    <dgm:cxn modelId="{8D4FB83F-ACEC-EE45-B158-C4F05A9CB4FF}" type="presOf" srcId="{3B1111D5-DDCB-A34C-AC8C-E906BE4E1523}" destId="{EA181AF9-B0A5-7A41-B3BA-DBEAA583FB76}" srcOrd="0" destOrd="0" presId="urn:microsoft.com/office/officeart/2005/8/layout/funnel1"/>
    <dgm:cxn modelId="{720FDE12-EFE3-AC4D-9795-FB626181FB9E}" srcId="{06581302-4468-E44A-BFB7-9C3F4E8D9486}" destId="{6A45565F-4F08-D246-858C-379F4CD6E8FF}" srcOrd="0" destOrd="0" parTransId="{EB679132-C871-CB46-885C-B2AEBAC4EAA8}" sibTransId="{78587089-937B-5C4B-B11F-B92F8F739E0D}"/>
    <dgm:cxn modelId="{AB94D84C-F6A9-A24B-AFDA-53CE2F6E0586}" type="presParOf" srcId="{E582933C-805A-1F43-9F61-8ECD3E88C312}" destId="{F9E8C238-24BB-9242-AAD5-964CA024FBF1}" srcOrd="0" destOrd="0" presId="urn:microsoft.com/office/officeart/2005/8/layout/funnel1"/>
    <dgm:cxn modelId="{59C44DFF-6585-D741-870D-7EBFDE0F4BB0}" type="presParOf" srcId="{E582933C-805A-1F43-9F61-8ECD3E88C312}" destId="{91620983-6EDD-9A46-8DCC-D8E1C54E00A4}" srcOrd="1" destOrd="0" presId="urn:microsoft.com/office/officeart/2005/8/layout/funnel1"/>
    <dgm:cxn modelId="{2139E481-E714-434E-8F25-3AE9BF2372EF}" type="presParOf" srcId="{E582933C-805A-1F43-9F61-8ECD3E88C312}" destId="{EA181AF9-B0A5-7A41-B3BA-DBEAA583FB76}" srcOrd="2" destOrd="0" presId="urn:microsoft.com/office/officeart/2005/8/layout/funnel1"/>
    <dgm:cxn modelId="{97C65153-8F71-E747-9FD3-3164B7297C96}" type="presParOf" srcId="{E582933C-805A-1F43-9F61-8ECD3E88C312}" destId="{F9B8817D-CC1A-3B4A-A7EC-93D61E6EA8CC}" srcOrd="3" destOrd="0" presId="urn:microsoft.com/office/officeart/2005/8/layout/funnel1"/>
    <dgm:cxn modelId="{A10D0A81-F84E-6248-B2F2-6DE063579E4F}" type="presParOf" srcId="{E582933C-805A-1F43-9F61-8ECD3E88C312}" destId="{D7324688-5B8C-F647-95DD-C2DA820F7AE9}" srcOrd="4" destOrd="0" presId="urn:microsoft.com/office/officeart/2005/8/layout/funnel1"/>
    <dgm:cxn modelId="{BD6AFE6F-2B54-2A43-B693-C71BB0CF1946}" type="presParOf" srcId="{E582933C-805A-1F43-9F61-8ECD3E88C312}" destId="{18CD17E7-99A6-CB41-8D2D-9F16B49F5335}" srcOrd="5"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B07ABAD-2ADA-2447-A874-FE29A3FE9394}" type="doc">
      <dgm:prSet loTypeId="urn:microsoft.com/office/officeart/2005/8/layout/funnel1" loCatId="" qsTypeId="urn:microsoft.com/office/officeart/2005/8/quickstyle/simple2" qsCatId="simple" csTypeId="urn:microsoft.com/office/officeart/2005/8/colors/accent3_3" csCatId="accent3" phldr="1"/>
      <dgm:spPr/>
      <dgm:t>
        <a:bodyPr/>
        <a:lstStyle/>
        <a:p>
          <a:endParaRPr lang="en-US"/>
        </a:p>
      </dgm:t>
    </dgm:pt>
    <dgm:pt modelId="{D95BAB23-E74B-314B-8839-2D7A5AEA0CF7}">
      <dgm:prSet phldrT="[Text]">
        <dgm:style>
          <a:lnRef idx="3">
            <a:schemeClr val="lt1"/>
          </a:lnRef>
          <a:fillRef idx="1">
            <a:schemeClr val="accent3"/>
          </a:fillRef>
          <a:effectRef idx="1">
            <a:schemeClr val="accent3"/>
          </a:effectRef>
          <a:fontRef idx="minor">
            <a:schemeClr val="lt1"/>
          </a:fontRef>
        </dgm:style>
      </dgm:prSet>
      <dgm:spPr/>
      <dgm:t>
        <a:bodyPr/>
        <a:lstStyle/>
        <a:p>
          <a:r>
            <a:rPr lang="en-US" b="1" smtClean="0">
              <a:latin typeface="Candara"/>
              <a:cs typeface="Candara"/>
            </a:rPr>
            <a:t>dedeje</a:t>
          </a:r>
          <a:endParaRPr lang="en-US" b="1" dirty="0">
            <a:latin typeface="Candara"/>
            <a:cs typeface="Candara"/>
          </a:endParaRPr>
        </a:p>
      </dgm:t>
    </dgm:pt>
    <dgm:pt modelId="{4791CDAE-BE79-8042-B317-A7DE0198C50A}" type="parTrans" cxnId="{2DB1237A-2C9C-F044-A8DB-722F802AFA06}">
      <dgm:prSet/>
      <dgm:spPr/>
      <dgm:t>
        <a:bodyPr/>
        <a:lstStyle/>
        <a:p>
          <a:endParaRPr lang="en-US"/>
        </a:p>
      </dgm:t>
    </dgm:pt>
    <dgm:pt modelId="{7D89C3F4-D73B-634A-86FB-2BD2944C1F36}" type="sibTrans" cxnId="{2DB1237A-2C9C-F044-A8DB-722F802AFA06}">
      <dgm:prSet/>
      <dgm:spPr/>
      <dgm:t>
        <a:bodyPr/>
        <a:lstStyle/>
        <a:p>
          <a:endParaRPr lang="en-US"/>
        </a:p>
      </dgm:t>
    </dgm:pt>
    <dgm:pt modelId="{9B1E4A0B-5D7D-B94A-B4B9-304F13B37712}">
      <dgm:prSet phldrT="[Text]" custT="1">
        <dgm:style>
          <a:lnRef idx="3">
            <a:schemeClr val="lt1"/>
          </a:lnRef>
          <a:fillRef idx="1">
            <a:schemeClr val="accent3"/>
          </a:fillRef>
          <a:effectRef idx="1">
            <a:schemeClr val="accent3"/>
          </a:effectRef>
          <a:fontRef idx="minor">
            <a:schemeClr val="lt1"/>
          </a:fontRef>
        </dgm:style>
      </dgm:prSet>
      <dgm:spPr/>
      <dgm:t>
        <a:bodyPr/>
        <a:lstStyle/>
        <a:p>
          <a:r>
            <a:rPr lang="en-US" sz="2000" b="1" dirty="0" err="1" smtClean="0">
              <a:latin typeface="Candara"/>
              <a:cs typeface="Candara"/>
            </a:rPr>
            <a:t>kokoba</a:t>
          </a:r>
          <a:endParaRPr lang="en-US" sz="2000" b="1" dirty="0">
            <a:latin typeface="Candara"/>
            <a:cs typeface="Candara"/>
          </a:endParaRPr>
        </a:p>
      </dgm:t>
    </dgm:pt>
    <dgm:pt modelId="{F27E4CCC-6373-324A-B788-F958E4457CA5}" type="parTrans" cxnId="{11048EF5-CEFB-4B41-A397-234E4B87366C}">
      <dgm:prSet/>
      <dgm:spPr/>
      <dgm:t>
        <a:bodyPr/>
        <a:lstStyle/>
        <a:p>
          <a:endParaRPr lang="en-US"/>
        </a:p>
      </dgm:t>
    </dgm:pt>
    <dgm:pt modelId="{B8FFCA31-9AA7-0545-92A9-880F49E2C23E}" type="sibTrans" cxnId="{11048EF5-CEFB-4B41-A397-234E4B87366C}">
      <dgm:prSet/>
      <dgm:spPr/>
      <dgm:t>
        <a:bodyPr/>
        <a:lstStyle/>
        <a:p>
          <a:endParaRPr lang="en-US"/>
        </a:p>
      </dgm:t>
    </dgm:pt>
    <dgm:pt modelId="{101B8E7E-EAC7-714A-A4CE-1F15251D88F4}">
      <dgm:prSet phldrT="[Text]">
        <dgm:style>
          <a:lnRef idx="3">
            <a:schemeClr val="lt1"/>
          </a:lnRef>
          <a:fillRef idx="1">
            <a:schemeClr val="accent3"/>
          </a:fillRef>
          <a:effectRef idx="1">
            <a:schemeClr val="accent3"/>
          </a:effectRef>
          <a:fontRef idx="minor">
            <a:schemeClr val="lt1"/>
          </a:fontRef>
        </dgm:style>
      </dgm:prSet>
      <dgm:spPr/>
      <dgm:t>
        <a:bodyPr/>
        <a:lstStyle/>
        <a:p>
          <a:r>
            <a:rPr lang="en-US" b="1" dirty="0" err="1" smtClean="0">
              <a:latin typeface="Candara"/>
              <a:cs typeface="Candara"/>
            </a:rPr>
            <a:t>leledi</a:t>
          </a:r>
          <a:endParaRPr lang="en-US" b="1" dirty="0">
            <a:latin typeface="Candara"/>
            <a:cs typeface="Candara"/>
          </a:endParaRPr>
        </a:p>
      </dgm:t>
    </dgm:pt>
    <dgm:pt modelId="{2B486D76-F3C9-0844-BC75-2A6F2357F055}" type="parTrans" cxnId="{B34C865E-E951-1F45-BEED-12EEAE15D579}">
      <dgm:prSet/>
      <dgm:spPr/>
      <dgm:t>
        <a:bodyPr/>
        <a:lstStyle/>
        <a:p>
          <a:endParaRPr lang="en-US"/>
        </a:p>
      </dgm:t>
    </dgm:pt>
    <dgm:pt modelId="{B213B2D1-560F-B048-AFD8-65F6E374C995}" type="sibTrans" cxnId="{B34C865E-E951-1F45-BEED-12EEAE15D579}">
      <dgm:prSet/>
      <dgm:spPr/>
      <dgm:t>
        <a:bodyPr/>
        <a:lstStyle/>
        <a:p>
          <a:endParaRPr lang="en-US"/>
        </a:p>
      </dgm:t>
    </dgm:pt>
    <dgm:pt modelId="{E749AD1D-4219-3546-B1BB-49F30C13AC77}">
      <dgm:prSet phldrT="[Text]" custT="1"/>
      <dgm:spPr/>
      <dgm:t>
        <a:bodyPr/>
        <a:lstStyle/>
        <a:p>
          <a:r>
            <a:rPr lang="en-US" sz="2700" b="1" dirty="0" smtClean="0">
              <a:solidFill>
                <a:srgbClr val="0000FF"/>
              </a:solidFill>
              <a:latin typeface="Candara"/>
              <a:cs typeface="Candara"/>
            </a:rPr>
            <a:t>X_X_Y</a:t>
          </a:r>
          <a:r>
            <a:rPr lang="en-US" sz="2700" b="1" dirty="0" smtClean="0">
              <a:latin typeface="Candara"/>
              <a:cs typeface="Candara"/>
            </a:rPr>
            <a:t> </a:t>
          </a:r>
          <a:r>
            <a:rPr lang="en-US" sz="2700" b="1" dirty="0" smtClean="0">
              <a:solidFill>
                <a:schemeClr val="accent5"/>
              </a:solidFill>
              <a:latin typeface="Candara"/>
              <a:ea typeface="Zapf Dingbats"/>
              <a:cs typeface="Candara"/>
              <a:sym typeface="Zapf Dingbats"/>
            </a:rPr>
            <a:t>✓</a:t>
          </a:r>
          <a:endParaRPr lang="en-US" sz="2700" b="1" dirty="0">
            <a:solidFill>
              <a:schemeClr val="accent5"/>
            </a:solidFill>
            <a:latin typeface="Candara"/>
            <a:cs typeface="Candara"/>
          </a:endParaRPr>
        </a:p>
      </dgm:t>
    </dgm:pt>
    <dgm:pt modelId="{6DB5A72B-3F25-A447-A6B8-7D831A559693}" type="parTrans" cxnId="{CE59EEF6-8B03-7740-8C6C-DACBF3C4144B}">
      <dgm:prSet/>
      <dgm:spPr/>
      <dgm:t>
        <a:bodyPr/>
        <a:lstStyle/>
        <a:p>
          <a:endParaRPr lang="en-US"/>
        </a:p>
      </dgm:t>
    </dgm:pt>
    <dgm:pt modelId="{2BA39C39-63C7-C643-9BB8-F50E5FDE6E17}" type="sibTrans" cxnId="{CE59EEF6-8B03-7740-8C6C-DACBF3C4144B}">
      <dgm:prSet/>
      <dgm:spPr/>
      <dgm:t>
        <a:bodyPr/>
        <a:lstStyle/>
        <a:p>
          <a:endParaRPr lang="en-US"/>
        </a:p>
      </dgm:t>
    </dgm:pt>
    <dgm:pt modelId="{60DD47F9-A4DF-0645-86B4-73E1B814F27E}" type="pres">
      <dgm:prSet presAssocID="{3B07ABAD-2ADA-2447-A874-FE29A3FE9394}" presName="Name0" presStyleCnt="0">
        <dgm:presLayoutVars>
          <dgm:chMax val="4"/>
          <dgm:resizeHandles val="exact"/>
        </dgm:presLayoutVars>
      </dgm:prSet>
      <dgm:spPr/>
      <dgm:t>
        <a:bodyPr/>
        <a:lstStyle/>
        <a:p>
          <a:endParaRPr lang="en-US"/>
        </a:p>
      </dgm:t>
    </dgm:pt>
    <dgm:pt modelId="{BEF867A9-BDA2-554A-B9D6-D553925F1110}" type="pres">
      <dgm:prSet presAssocID="{3B07ABAD-2ADA-2447-A874-FE29A3FE9394}" presName="ellipse" presStyleLbl="trBgShp" presStyleIdx="0" presStyleCnt="1"/>
      <dgm:spPr/>
      <dgm:t>
        <a:bodyPr/>
        <a:lstStyle/>
        <a:p>
          <a:endParaRPr lang="en-US"/>
        </a:p>
      </dgm:t>
    </dgm:pt>
    <dgm:pt modelId="{EFC83597-6208-DC40-9574-98E159E1C409}" type="pres">
      <dgm:prSet presAssocID="{3B07ABAD-2ADA-2447-A874-FE29A3FE9394}" presName="arrow1" presStyleLbl="fgShp" presStyleIdx="0" presStyleCnt="1" custScaleY="95737" custLinFactNeighborX="4043" custLinFactNeighborY="15665">
        <dgm:style>
          <a:lnRef idx="3">
            <a:schemeClr val="lt1"/>
          </a:lnRef>
          <a:fillRef idx="1">
            <a:schemeClr val="accent3"/>
          </a:fillRef>
          <a:effectRef idx="1">
            <a:schemeClr val="accent3"/>
          </a:effectRef>
          <a:fontRef idx="minor">
            <a:schemeClr val="lt1"/>
          </a:fontRef>
        </dgm:style>
      </dgm:prSet>
      <dgm:spPr/>
      <dgm:t>
        <a:bodyPr/>
        <a:lstStyle/>
        <a:p>
          <a:endParaRPr lang="en-US"/>
        </a:p>
      </dgm:t>
    </dgm:pt>
    <dgm:pt modelId="{E308CD60-A1E0-5647-A500-15AB484DB1B3}" type="pres">
      <dgm:prSet presAssocID="{3B07ABAD-2ADA-2447-A874-FE29A3FE9394}" presName="rectangle" presStyleLbl="revTx" presStyleIdx="0" presStyleCnt="1" custScaleX="153651" custScaleY="104641" custLinFactNeighborX="6508" custLinFactNeighborY="72775">
        <dgm:presLayoutVars>
          <dgm:bulletEnabled val="1"/>
        </dgm:presLayoutVars>
      </dgm:prSet>
      <dgm:spPr/>
      <dgm:t>
        <a:bodyPr/>
        <a:lstStyle/>
        <a:p>
          <a:endParaRPr lang="en-US"/>
        </a:p>
      </dgm:t>
    </dgm:pt>
    <dgm:pt modelId="{DF44EBAA-4F23-2F4F-9B28-A048C01AB627}" type="pres">
      <dgm:prSet presAssocID="{9B1E4A0B-5D7D-B94A-B4B9-304F13B37712}" presName="item1" presStyleLbl="node1" presStyleIdx="0" presStyleCnt="3" custScaleX="153964" custScaleY="145071" custLinFactNeighborX="-9283" custLinFactNeighborY="16512">
        <dgm:presLayoutVars>
          <dgm:bulletEnabled val="1"/>
        </dgm:presLayoutVars>
      </dgm:prSet>
      <dgm:spPr/>
      <dgm:t>
        <a:bodyPr/>
        <a:lstStyle/>
        <a:p>
          <a:endParaRPr lang="en-US"/>
        </a:p>
      </dgm:t>
    </dgm:pt>
    <dgm:pt modelId="{11803B79-5065-AA41-96E5-F8824AC9337E}" type="pres">
      <dgm:prSet presAssocID="{101B8E7E-EAC7-714A-A4CE-1F15251D88F4}" presName="item2" presStyleLbl="node1" presStyleIdx="1" presStyleCnt="3" custAng="20535630" custScaleX="173114" custScaleY="170981" custLinFactNeighborX="-15861" custLinFactNeighborY="-25494">
        <dgm:presLayoutVars>
          <dgm:bulletEnabled val="1"/>
        </dgm:presLayoutVars>
      </dgm:prSet>
      <dgm:spPr/>
      <dgm:t>
        <a:bodyPr/>
        <a:lstStyle/>
        <a:p>
          <a:endParaRPr lang="en-US"/>
        </a:p>
      </dgm:t>
    </dgm:pt>
    <dgm:pt modelId="{15FD9110-CE08-7449-B8F4-715E5CD16F3D}" type="pres">
      <dgm:prSet presAssocID="{E749AD1D-4219-3546-B1BB-49F30C13AC77}" presName="item3" presStyleLbl="node1" presStyleIdx="2" presStyleCnt="3" custAng="1103002" custScaleX="177765" custScaleY="186712" custLinFactNeighborX="37450" custLinFactNeighborY="-11513">
        <dgm:presLayoutVars>
          <dgm:bulletEnabled val="1"/>
        </dgm:presLayoutVars>
      </dgm:prSet>
      <dgm:spPr/>
      <dgm:t>
        <a:bodyPr/>
        <a:lstStyle/>
        <a:p>
          <a:endParaRPr lang="en-US"/>
        </a:p>
      </dgm:t>
    </dgm:pt>
    <dgm:pt modelId="{3AD3B56D-B61A-1141-A5CA-CAC8893A4E83}" type="pres">
      <dgm:prSet presAssocID="{3B07ABAD-2ADA-2447-A874-FE29A3FE9394}" presName="funnel" presStyleLbl="trAlignAcc1" presStyleIdx="0" presStyleCnt="1" custScaleX="122123" custScaleY="125510" custLinFactNeighborX="0" custLinFactNeighborY="-12273"/>
      <dgm:spPr/>
      <dgm:t>
        <a:bodyPr/>
        <a:lstStyle/>
        <a:p>
          <a:endParaRPr lang="en-US"/>
        </a:p>
      </dgm:t>
    </dgm:pt>
  </dgm:ptLst>
  <dgm:cxnLst>
    <dgm:cxn modelId="{4933E6F1-1C20-E946-8961-9045D3F42EAA}" type="presOf" srcId="{E749AD1D-4219-3546-B1BB-49F30C13AC77}" destId="{E308CD60-A1E0-5647-A500-15AB484DB1B3}" srcOrd="0" destOrd="0" presId="urn:microsoft.com/office/officeart/2005/8/layout/funnel1"/>
    <dgm:cxn modelId="{78C0E9E8-339B-104B-AC23-0F8D74CA1BDB}" type="presOf" srcId="{101B8E7E-EAC7-714A-A4CE-1F15251D88F4}" destId="{DF44EBAA-4F23-2F4F-9B28-A048C01AB627}" srcOrd="0" destOrd="0" presId="urn:microsoft.com/office/officeart/2005/8/layout/funnel1"/>
    <dgm:cxn modelId="{40B81E92-9B45-BA4E-95AF-46B7E5B38ADF}" type="presOf" srcId="{3B07ABAD-2ADA-2447-A874-FE29A3FE9394}" destId="{60DD47F9-A4DF-0645-86B4-73E1B814F27E}" srcOrd="0" destOrd="0" presId="urn:microsoft.com/office/officeart/2005/8/layout/funnel1"/>
    <dgm:cxn modelId="{11048EF5-CEFB-4B41-A397-234E4B87366C}" srcId="{3B07ABAD-2ADA-2447-A874-FE29A3FE9394}" destId="{9B1E4A0B-5D7D-B94A-B4B9-304F13B37712}" srcOrd="1" destOrd="0" parTransId="{F27E4CCC-6373-324A-B788-F958E4457CA5}" sibTransId="{B8FFCA31-9AA7-0545-92A9-880F49E2C23E}"/>
    <dgm:cxn modelId="{2DB1237A-2C9C-F044-A8DB-722F802AFA06}" srcId="{3B07ABAD-2ADA-2447-A874-FE29A3FE9394}" destId="{D95BAB23-E74B-314B-8839-2D7A5AEA0CF7}" srcOrd="0" destOrd="0" parTransId="{4791CDAE-BE79-8042-B317-A7DE0198C50A}" sibTransId="{7D89C3F4-D73B-634A-86FB-2BD2944C1F36}"/>
    <dgm:cxn modelId="{CE59EEF6-8B03-7740-8C6C-DACBF3C4144B}" srcId="{3B07ABAD-2ADA-2447-A874-FE29A3FE9394}" destId="{E749AD1D-4219-3546-B1BB-49F30C13AC77}" srcOrd="3" destOrd="0" parTransId="{6DB5A72B-3F25-A447-A6B8-7D831A559693}" sibTransId="{2BA39C39-63C7-C643-9BB8-F50E5FDE6E17}"/>
    <dgm:cxn modelId="{B34C865E-E951-1F45-BEED-12EEAE15D579}" srcId="{3B07ABAD-2ADA-2447-A874-FE29A3FE9394}" destId="{101B8E7E-EAC7-714A-A4CE-1F15251D88F4}" srcOrd="2" destOrd="0" parTransId="{2B486D76-F3C9-0844-BC75-2A6F2357F055}" sibTransId="{B213B2D1-560F-B048-AFD8-65F6E374C995}"/>
    <dgm:cxn modelId="{2017C5A9-504A-034A-97F9-03C76271AD78}" type="presOf" srcId="{9B1E4A0B-5D7D-B94A-B4B9-304F13B37712}" destId="{11803B79-5065-AA41-96E5-F8824AC9337E}" srcOrd="0" destOrd="0" presId="urn:microsoft.com/office/officeart/2005/8/layout/funnel1"/>
    <dgm:cxn modelId="{8CA1470F-8623-EA4D-AFC0-6B7A4B255068}" type="presOf" srcId="{D95BAB23-E74B-314B-8839-2D7A5AEA0CF7}" destId="{15FD9110-CE08-7449-B8F4-715E5CD16F3D}" srcOrd="0" destOrd="0" presId="urn:microsoft.com/office/officeart/2005/8/layout/funnel1"/>
    <dgm:cxn modelId="{886BBF16-0636-4A40-B4AD-71DD7487A119}" type="presParOf" srcId="{60DD47F9-A4DF-0645-86B4-73E1B814F27E}" destId="{BEF867A9-BDA2-554A-B9D6-D553925F1110}" srcOrd="0" destOrd="0" presId="urn:microsoft.com/office/officeart/2005/8/layout/funnel1"/>
    <dgm:cxn modelId="{08EAE149-FD70-CF4E-BBBD-6D63C008D155}" type="presParOf" srcId="{60DD47F9-A4DF-0645-86B4-73E1B814F27E}" destId="{EFC83597-6208-DC40-9574-98E159E1C409}" srcOrd="1" destOrd="0" presId="urn:microsoft.com/office/officeart/2005/8/layout/funnel1"/>
    <dgm:cxn modelId="{325E241D-E29B-5E44-A815-145EEBC4FD27}" type="presParOf" srcId="{60DD47F9-A4DF-0645-86B4-73E1B814F27E}" destId="{E308CD60-A1E0-5647-A500-15AB484DB1B3}" srcOrd="2" destOrd="0" presId="urn:microsoft.com/office/officeart/2005/8/layout/funnel1"/>
    <dgm:cxn modelId="{23CCD303-CE4C-2B44-BB7E-1D00657C0E13}" type="presParOf" srcId="{60DD47F9-A4DF-0645-86B4-73E1B814F27E}" destId="{DF44EBAA-4F23-2F4F-9B28-A048C01AB627}" srcOrd="3" destOrd="0" presId="urn:microsoft.com/office/officeart/2005/8/layout/funnel1"/>
    <dgm:cxn modelId="{DB3458F1-5EC7-0C4D-B635-BA0A2330FB49}" type="presParOf" srcId="{60DD47F9-A4DF-0645-86B4-73E1B814F27E}" destId="{11803B79-5065-AA41-96E5-F8824AC9337E}" srcOrd="4" destOrd="0" presId="urn:microsoft.com/office/officeart/2005/8/layout/funnel1"/>
    <dgm:cxn modelId="{0DB3A5E5-6E3D-E343-8C93-3BA6954CBBFC}" type="presParOf" srcId="{60DD47F9-A4DF-0645-86B4-73E1B814F27E}" destId="{15FD9110-CE08-7449-B8F4-715E5CD16F3D}" srcOrd="5" destOrd="0" presId="urn:microsoft.com/office/officeart/2005/8/layout/funnel1"/>
    <dgm:cxn modelId="{1BF602F9-0EBC-0B46-A82B-49828C33E472}" type="presParOf" srcId="{60DD47F9-A4DF-0645-86B4-73E1B814F27E}" destId="{3AD3B56D-B61A-1141-A5CA-CAC8893A4E83}" srcOrd="6" destOrd="0" presId="urn:microsoft.com/office/officeart/2005/8/layout/funnel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B07ABAD-2ADA-2447-A874-FE29A3FE9394}" type="doc">
      <dgm:prSet loTypeId="urn:microsoft.com/office/officeart/2005/8/layout/funnel1" loCatId="" qsTypeId="urn:microsoft.com/office/officeart/2005/8/quickstyle/simple2" qsCatId="simple" csTypeId="urn:microsoft.com/office/officeart/2005/8/colors/accent3_3" csCatId="accent3" phldr="1"/>
      <dgm:spPr/>
      <dgm:t>
        <a:bodyPr/>
        <a:lstStyle/>
        <a:p>
          <a:endParaRPr lang="en-US"/>
        </a:p>
      </dgm:t>
    </dgm:pt>
    <dgm:pt modelId="{D95BAB23-E74B-314B-8839-2D7A5AEA0CF7}">
      <dgm:prSet phldrT="[Text]"/>
      <dgm:spPr/>
      <dgm:t>
        <a:bodyPr/>
        <a:lstStyle/>
        <a:p>
          <a:r>
            <a:rPr lang="en-US" b="1" dirty="0" smtClean="0">
              <a:solidFill>
                <a:srgbClr val="0000FF"/>
              </a:solidFill>
              <a:latin typeface="Candara"/>
              <a:cs typeface="Candara"/>
            </a:rPr>
            <a:t>dedeje</a:t>
          </a:r>
          <a:endParaRPr lang="en-US" b="1" dirty="0">
            <a:solidFill>
              <a:srgbClr val="0000FF"/>
            </a:solidFill>
            <a:latin typeface="Candara"/>
            <a:cs typeface="Candara"/>
          </a:endParaRPr>
        </a:p>
      </dgm:t>
    </dgm:pt>
    <dgm:pt modelId="{4791CDAE-BE79-8042-B317-A7DE0198C50A}" type="parTrans" cxnId="{2DB1237A-2C9C-F044-A8DB-722F802AFA06}">
      <dgm:prSet/>
      <dgm:spPr/>
      <dgm:t>
        <a:bodyPr/>
        <a:lstStyle/>
        <a:p>
          <a:endParaRPr lang="en-US">
            <a:solidFill>
              <a:srgbClr val="0000FF"/>
            </a:solidFill>
          </a:endParaRPr>
        </a:p>
      </dgm:t>
    </dgm:pt>
    <dgm:pt modelId="{7D89C3F4-D73B-634A-86FB-2BD2944C1F36}" type="sibTrans" cxnId="{2DB1237A-2C9C-F044-A8DB-722F802AFA06}">
      <dgm:prSet/>
      <dgm:spPr/>
      <dgm:t>
        <a:bodyPr/>
        <a:lstStyle/>
        <a:p>
          <a:endParaRPr lang="en-US">
            <a:solidFill>
              <a:srgbClr val="0000FF"/>
            </a:solidFill>
          </a:endParaRPr>
        </a:p>
      </dgm:t>
    </dgm:pt>
    <dgm:pt modelId="{9B1E4A0B-5D7D-B94A-B4B9-304F13B37712}">
      <dgm:prSet phldrT="[Text]" custT="1"/>
      <dgm:spPr/>
      <dgm:t>
        <a:bodyPr/>
        <a:lstStyle/>
        <a:p>
          <a:r>
            <a:rPr lang="en-US" sz="1600" b="1" dirty="0" smtClean="0">
              <a:solidFill>
                <a:srgbClr val="0000FF"/>
              </a:solidFill>
              <a:latin typeface="Candara"/>
              <a:cs typeface="Candara"/>
            </a:rPr>
            <a:t>kokoba</a:t>
          </a:r>
          <a:endParaRPr lang="en-US" sz="1600" b="1" dirty="0">
            <a:solidFill>
              <a:srgbClr val="0000FF"/>
            </a:solidFill>
            <a:latin typeface="Candara"/>
            <a:cs typeface="Candara"/>
          </a:endParaRPr>
        </a:p>
      </dgm:t>
    </dgm:pt>
    <dgm:pt modelId="{F27E4CCC-6373-324A-B788-F958E4457CA5}" type="parTrans" cxnId="{11048EF5-CEFB-4B41-A397-234E4B87366C}">
      <dgm:prSet/>
      <dgm:spPr/>
      <dgm:t>
        <a:bodyPr/>
        <a:lstStyle/>
        <a:p>
          <a:endParaRPr lang="en-US">
            <a:solidFill>
              <a:srgbClr val="0000FF"/>
            </a:solidFill>
          </a:endParaRPr>
        </a:p>
      </dgm:t>
    </dgm:pt>
    <dgm:pt modelId="{B8FFCA31-9AA7-0545-92A9-880F49E2C23E}" type="sibTrans" cxnId="{11048EF5-CEFB-4B41-A397-234E4B87366C}">
      <dgm:prSet/>
      <dgm:spPr/>
      <dgm:t>
        <a:bodyPr/>
        <a:lstStyle/>
        <a:p>
          <a:endParaRPr lang="en-US">
            <a:solidFill>
              <a:srgbClr val="0000FF"/>
            </a:solidFill>
          </a:endParaRPr>
        </a:p>
      </dgm:t>
    </dgm:pt>
    <dgm:pt modelId="{101B8E7E-EAC7-714A-A4CE-1F15251D88F4}">
      <dgm:prSet phldrT="[Text]"/>
      <dgm:spPr/>
      <dgm:t>
        <a:bodyPr/>
        <a:lstStyle/>
        <a:p>
          <a:r>
            <a:rPr lang="en-US" b="1" dirty="0" smtClean="0">
              <a:solidFill>
                <a:srgbClr val="0000FF"/>
              </a:solidFill>
              <a:latin typeface="Candara"/>
              <a:cs typeface="Candara"/>
            </a:rPr>
            <a:t>leledi</a:t>
          </a:r>
          <a:endParaRPr lang="en-US" b="1" dirty="0">
            <a:solidFill>
              <a:srgbClr val="0000FF"/>
            </a:solidFill>
            <a:latin typeface="Candara"/>
            <a:cs typeface="Candara"/>
          </a:endParaRPr>
        </a:p>
      </dgm:t>
    </dgm:pt>
    <dgm:pt modelId="{2B486D76-F3C9-0844-BC75-2A6F2357F055}" type="parTrans" cxnId="{B34C865E-E951-1F45-BEED-12EEAE15D579}">
      <dgm:prSet/>
      <dgm:spPr/>
      <dgm:t>
        <a:bodyPr/>
        <a:lstStyle/>
        <a:p>
          <a:endParaRPr lang="en-US">
            <a:solidFill>
              <a:srgbClr val="0000FF"/>
            </a:solidFill>
          </a:endParaRPr>
        </a:p>
      </dgm:t>
    </dgm:pt>
    <dgm:pt modelId="{B213B2D1-560F-B048-AFD8-65F6E374C995}" type="sibTrans" cxnId="{B34C865E-E951-1F45-BEED-12EEAE15D579}">
      <dgm:prSet/>
      <dgm:spPr/>
      <dgm:t>
        <a:bodyPr/>
        <a:lstStyle/>
        <a:p>
          <a:endParaRPr lang="en-US">
            <a:solidFill>
              <a:srgbClr val="0000FF"/>
            </a:solidFill>
          </a:endParaRPr>
        </a:p>
      </dgm:t>
    </dgm:pt>
    <dgm:pt modelId="{E749AD1D-4219-3546-B1BB-49F30C13AC77}">
      <dgm:prSet phldrT="[Text]" custT="1"/>
      <dgm:spPr/>
      <dgm:t>
        <a:bodyPr/>
        <a:lstStyle/>
        <a:p>
          <a:r>
            <a:rPr lang="en-US" sz="2000" b="1" smtClean="0">
              <a:solidFill>
                <a:srgbClr val="0000FF"/>
              </a:solidFill>
              <a:latin typeface="Candara"/>
              <a:cs typeface="Candara"/>
            </a:rPr>
            <a:t>XXY</a:t>
          </a:r>
          <a:r>
            <a:rPr lang="en-US" sz="1400" b="1" smtClean="0">
              <a:solidFill>
                <a:srgbClr val="0000FF"/>
              </a:solidFill>
              <a:latin typeface="Candara"/>
              <a:cs typeface="Candara"/>
            </a:rPr>
            <a:t> </a:t>
          </a:r>
          <a:r>
            <a:rPr lang="en-US" sz="2000" b="1" smtClean="0">
              <a:solidFill>
                <a:srgbClr val="0000FF"/>
              </a:solidFill>
              <a:latin typeface="Candara"/>
              <a:ea typeface="Zapf Dingbats"/>
              <a:cs typeface="Candara"/>
              <a:sym typeface="Zapf Dingbats"/>
            </a:rPr>
            <a:t>✓</a:t>
          </a:r>
          <a:endParaRPr lang="en-US" sz="2000" b="1" dirty="0">
            <a:solidFill>
              <a:srgbClr val="0000FF"/>
            </a:solidFill>
            <a:latin typeface="Candara"/>
            <a:cs typeface="Candara"/>
          </a:endParaRPr>
        </a:p>
      </dgm:t>
    </dgm:pt>
    <dgm:pt modelId="{6DB5A72B-3F25-A447-A6B8-7D831A559693}" type="parTrans" cxnId="{CE59EEF6-8B03-7740-8C6C-DACBF3C4144B}">
      <dgm:prSet/>
      <dgm:spPr/>
      <dgm:t>
        <a:bodyPr/>
        <a:lstStyle/>
        <a:p>
          <a:endParaRPr lang="en-US">
            <a:solidFill>
              <a:srgbClr val="0000FF"/>
            </a:solidFill>
          </a:endParaRPr>
        </a:p>
      </dgm:t>
    </dgm:pt>
    <dgm:pt modelId="{2BA39C39-63C7-C643-9BB8-F50E5FDE6E17}" type="sibTrans" cxnId="{CE59EEF6-8B03-7740-8C6C-DACBF3C4144B}">
      <dgm:prSet/>
      <dgm:spPr/>
      <dgm:t>
        <a:bodyPr/>
        <a:lstStyle/>
        <a:p>
          <a:endParaRPr lang="en-US">
            <a:solidFill>
              <a:srgbClr val="0000FF"/>
            </a:solidFill>
          </a:endParaRPr>
        </a:p>
      </dgm:t>
    </dgm:pt>
    <dgm:pt modelId="{60DD47F9-A4DF-0645-86B4-73E1B814F27E}" type="pres">
      <dgm:prSet presAssocID="{3B07ABAD-2ADA-2447-A874-FE29A3FE9394}" presName="Name0" presStyleCnt="0">
        <dgm:presLayoutVars>
          <dgm:chMax val="4"/>
          <dgm:resizeHandles val="exact"/>
        </dgm:presLayoutVars>
      </dgm:prSet>
      <dgm:spPr/>
      <dgm:t>
        <a:bodyPr/>
        <a:lstStyle/>
        <a:p>
          <a:endParaRPr lang="en-US"/>
        </a:p>
      </dgm:t>
    </dgm:pt>
    <dgm:pt modelId="{BEF867A9-BDA2-554A-B9D6-D553925F1110}" type="pres">
      <dgm:prSet presAssocID="{3B07ABAD-2ADA-2447-A874-FE29A3FE9394}" presName="ellipse" presStyleLbl="trBgShp" presStyleIdx="0" presStyleCnt="1"/>
      <dgm:spPr/>
      <dgm:t>
        <a:bodyPr/>
        <a:lstStyle/>
        <a:p>
          <a:endParaRPr lang="en-US"/>
        </a:p>
      </dgm:t>
    </dgm:pt>
    <dgm:pt modelId="{EFC83597-6208-DC40-9574-98E159E1C409}" type="pres">
      <dgm:prSet presAssocID="{3B07ABAD-2ADA-2447-A874-FE29A3FE9394}" presName="arrow1" presStyleLbl="fgShp" presStyleIdx="0" presStyleCnt="1" custScaleY="95737" custLinFactNeighborX="4043" custLinFactNeighborY="15665"/>
      <dgm:spPr/>
      <dgm:t>
        <a:bodyPr/>
        <a:lstStyle/>
        <a:p>
          <a:endParaRPr lang="en-US"/>
        </a:p>
      </dgm:t>
    </dgm:pt>
    <dgm:pt modelId="{E308CD60-A1E0-5647-A500-15AB484DB1B3}" type="pres">
      <dgm:prSet presAssocID="{3B07ABAD-2ADA-2447-A874-FE29A3FE9394}" presName="rectangle" presStyleLbl="revTx" presStyleIdx="0" presStyleCnt="1" custScaleX="153651" custScaleY="104641" custLinFactNeighborX="6508" custLinFactNeighborY="72775">
        <dgm:presLayoutVars>
          <dgm:bulletEnabled val="1"/>
        </dgm:presLayoutVars>
      </dgm:prSet>
      <dgm:spPr/>
      <dgm:t>
        <a:bodyPr/>
        <a:lstStyle/>
        <a:p>
          <a:endParaRPr lang="en-US"/>
        </a:p>
      </dgm:t>
    </dgm:pt>
    <dgm:pt modelId="{DF44EBAA-4F23-2F4F-9B28-A048C01AB627}" type="pres">
      <dgm:prSet presAssocID="{9B1E4A0B-5D7D-B94A-B4B9-304F13B37712}" presName="item1" presStyleLbl="node1" presStyleIdx="0" presStyleCnt="3" custScaleX="153964" custScaleY="145071" custLinFactNeighborX="-9283" custLinFactNeighborY="16512">
        <dgm:presLayoutVars>
          <dgm:bulletEnabled val="1"/>
        </dgm:presLayoutVars>
      </dgm:prSet>
      <dgm:spPr/>
      <dgm:t>
        <a:bodyPr/>
        <a:lstStyle/>
        <a:p>
          <a:endParaRPr lang="en-US"/>
        </a:p>
      </dgm:t>
    </dgm:pt>
    <dgm:pt modelId="{11803B79-5065-AA41-96E5-F8824AC9337E}" type="pres">
      <dgm:prSet presAssocID="{101B8E7E-EAC7-714A-A4CE-1F15251D88F4}" presName="item2" presStyleLbl="node1" presStyleIdx="1" presStyleCnt="3" custScaleX="173114" custScaleY="170981" custLinFactNeighborX="-15861" custLinFactNeighborY="-51376">
        <dgm:presLayoutVars>
          <dgm:bulletEnabled val="1"/>
        </dgm:presLayoutVars>
      </dgm:prSet>
      <dgm:spPr/>
      <dgm:t>
        <a:bodyPr/>
        <a:lstStyle/>
        <a:p>
          <a:endParaRPr lang="en-US"/>
        </a:p>
      </dgm:t>
    </dgm:pt>
    <dgm:pt modelId="{15FD9110-CE08-7449-B8F4-715E5CD16F3D}" type="pres">
      <dgm:prSet presAssocID="{E749AD1D-4219-3546-B1BB-49F30C13AC77}" presName="item3" presStyleLbl="node1" presStyleIdx="2" presStyleCnt="3" custScaleX="177765" custScaleY="186712" custLinFactNeighborX="37450" custLinFactNeighborY="-11513">
        <dgm:presLayoutVars>
          <dgm:bulletEnabled val="1"/>
        </dgm:presLayoutVars>
      </dgm:prSet>
      <dgm:spPr/>
      <dgm:t>
        <a:bodyPr/>
        <a:lstStyle/>
        <a:p>
          <a:endParaRPr lang="en-US"/>
        </a:p>
      </dgm:t>
    </dgm:pt>
    <dgm:pt modelId="{3AD3B56D-B61A-1141-A5CA-CAC8893A4E83}" type="pres">
      <dgm:prSet presAssocID="{3B07ABAD-2ADA-2447-A874-FE29A3FE9394}" presName="funnel" presStyleLbl="trAlignAcc1" presStyleIdx="0" presStyleCnt="1" custScaleX="122123" custScaleY="125510" custLinFactNeighborX="0" custLinFactNeighborY="-12273"/>
      <dgm:spPr/>
      <dgm:t>
        <a:bodyPr/>
        <a:lstStyle/>
        <a:p>
          <a:endParaRPr lang="en-US"/>
        </a:p>
      </dgm:t>
    </dgm:pt>
  </dgm:ptLst>
  <dgm:cxnLst>
    <dgm:cxn modelId="{E91200A3-5D9D-774D-977D-C26C343FE1E4}" type="presOf" srcId="{3B07ABAD-2ADA-2447-A874-FE29A3FE9394}" destId="{60DD47F9-A4DF-0645-86B4-73E1B814F27E}" srcOrd="0" destOrd="0" presId="urn:microsoft.com/office/officeart/2005/8/layout/funnel1"/>
    <dgm:cxn modelId="{6A0C8228-6261-EB40-9C35-90FF508EA30C}" type="presOf" srcId="{D95BAB23-E74B-314B-8839-2D7A5AEA0CF7}" destId="{15FD9110-CE08-7449-B8F4-715E5CD16F3D}" srcOrd="0" destOrd="0" presId="urn:microsoft.com/office/officeart/2005/8/layout/funnel1"/>
    <dgm:cxn modelId="{11048EF5-CEFB-4B41-A397-234E4B87366C}" srcId="{3B07ABAD-2ADA-2447-A874-FE29A3FE9394}" destId="{9B1E4A0B-5D7D-B94A-B4B9-304F13B37712}" srcOrd="1" destOrd="0" parTransId="{F27E4CCC-6373-324A-B788-F958E4457CA5}" sibTransId="{B8FFCA31-9AA7-0545-92A9-880F49E2C23E}"/>
    <dgm:cxn modelId="{2DB1237A-2C9C-F044-A8DB-722F802AFA06}" srcId="{3B07ABAD-2ADA-2447-A874-FE29A3FE9394}" destId="{D95BAB23-E74B-314B-8839-2D7A5AEA0CF7}" srcOrd="0" destOrd="0" parTransId="{4791CDAE-BE79-8042-B317-A7DE0198C50A}" sibTransId="{7D89C3F4-D73B-634A-86FB-2BD2944C1F36}"/>
    <dgm:cxn modelId="{F820B883-CD12-A847-BA4C-600E23BEC8B6}" type="presOf" srcId="{9B1E4A0B-5D7D-B94A-B4B9-304F13B37712}" destId="{11803B79-5065-AA41-96E5-F8824AC9337E}" srcOrd="0" destOrd="0" presId="urn:microsoft.com/office/officeart/2005/8/layout/funnel1"/>
    <dgm:cxn modelId="{CE59EEF6-8B03-7740-8C6C-DACBF3C4144B}" srcId="{3B07ABAD-2ADA-2447-A874-FE29A3FE9394}" destId="{E749AD1D-4219-3546-B1BB-49F30C13AC77}" srcOrd="3" destOrd="0" parTransId="{6DB5A72B-3F25-A447-A6B8-7D831A559693}" sibTransId="{2BA39C39-63C7-C643-9BB8-F50E5FDE6E17}"/>
    <dgm:cxn modelId="{B34C865E-E951-1F45-BEED-12EEAE15D579}" srcId="{3B07ABAD-2ADA-2447-A874-FE29A3FE9394}" destId="{101B8E7E-EAC7-714A-A4CE-1F15251D88F4}" srcOrd="2" destOrd="0" parTransId="{2B486D76-F3C9-0844-BC75-2A6F2357F055}" sibTransId="{B213B2D1-560F-B048-AFD8-65F6E374C995}"/>
    <dgm:cxn modelId="{73C24F51-CDB6-5541-B876-B927FA40FDBC}" type="presOf" srcId="{E749AD1D-4219-3546-B1BB-49F30C13AC77}" destId="{E308CD60-A1E0-5647-A500-15AB484DB1B3}" srcOrd="0" destOrd="0" presId="urn:microsoft.com/office/officeart/2005/8/layout/funnel1"/>
    <dgm:cxn modelId="{984E2140-1BE9-9047-AC59-5FC126DC17CC}" type="presOf" srcId="{101B8E7E-EAC7-714A-A4CE-1F15251D88F4}" destId="{DF44EBAA-4F23-2F4F-9B28-A048C01AB627}" srcOrd="0" destOrd="0" presId="urn:microsoft.com/office/officeart/2005/8/layout/funnel1"/>
    <dgm:cxn modelId="{D6F10FF0-F50D-2F49-A8F8-1FB80F5870F5}" type="presParOf" srcId="{60DD47F9-A4DF-0645-86B4-73E1B814F27E}" destId="{BEF867A9-BDA2-554A-B9D6-D553925F1110}" srcOrd="0" destOrd="0" presId="urn:microsoft.com/office/officeart/2005/8/layout/funnel1"/>
    <dgm:cxn modelId="{31603EF6-D2D5-2945-8F99-7E2B9A37920B}" type="presParOf" srcId="{60DD47F9-A4DF-0645-86B4-73E1B814F27E}" destId="{EFC83597-6208-DC40-9574-98E159E1C409}" srcOrd="1" destOrd="0" presId="urn:microsoft.com/office/officeart/2005/8/layout/funnel1"/>
    <dgm:cxn modelId="{FDFBDD50-1A5C-194A-A484-182920526352}" type="presParOf" srcId="{60DD47F9-A4DF-0645-86B4-73E1B814F27E}" destId="{E308CD60-A1E0-5647-A500-15AB484DB1B3}" srcOrd="2" destOrd="0" presId="urn:microsoft.com/office/officeart/2005/8/layout/funnel1"/>
    <dgm:cxn modelId="{D6AB41A6-DBD4-2546-93D8-2B1B22857372}" type="presParOf" srcId="{60DD47F9-A4DF-0645-86B4-73E1B814F27E}" destId="{DF44EBAA-4F23-2F4F-9B28-A048C01AB627}" srcOrd="3" destOrd="0" presId="urn:microsoft.com/office/officeart/2005/8/layout/funnel1"/>
    <dgm:cxn modelId="{F8EA9F8E-4183-3245-9197-E5FE9FD54FF6}" type="presParOf" srcId="{60DD47F9-A4DF-0645-86B4-73E1B814F27E}" destId="{11803B79-5065-AA41-96E5-F8824AC9337E}" srcOrd="4" destOrd="0" presId="urn:microsoft.com/office/officeart/2005/8/layout/funnel1"/>
    <dgm:cxn modelId="{66BA7DC8-4FD3-6D40-9EAE-3379B663DD05}" type="presParOf" srcId="{60DD47F9-A4DF-0645-86B4-73E1B814F27E}" destId="{15FD9110-CE08-7449-B8F4-715E5CD16F3D}" srcOrd="5" destOrd="0" presId="urn:microsoft.com/office/officeart/2005/8/layout/funnel1"/>
    <dgm:cxn modelId="{F2FFB4CC-15FD-E648-AAB6-7742A1277E74}" type="presParOf" srcId="{60DD47F9-A4DF-0645-86B4-73E1B814F27E}" destId="{3AD3B56D-B61A-1141-A5CA-CAC8893A4E83}"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E8E8C8A-9343-7647-8D98-990533483B36}" type="doc">
      <dgm:prSet loTypeId="urn:microsoft.com/office/officeart/2009/3/layout/PhasedProcess" loCatId="" qsTypeId="urn:microsoft.com/office/officeart/2005/8/quickstyle/simple2" qsCatId="simple" csTypeId="urn:microsoft.com/office/officeart/2005/8/colors/accent3_2" csCatId="accent3" phldr="1"/>
      <dgm:spPr/>
      <dgm:t>
        <a:bodyPr/>
        <a:lstStyle/>
        <a:p>
          <a:endParaRPr lang="en-US"/>
        </a:p>
      </dgm:t>
    </dgm:pt>
    <dgm:pt modelId="{30F3CA7C-4140-4E4A-AFA3-D8320161D028}">
      <dgm:prSet phldrT="[Text]"/>
      <dgm:spPr/>
      <dgm:t>
        <a:bodyPr/>
        <a:lstStyle/>
        <a:p>
          <a:r>
            <a:rPr lang="en-US" b="1" smtClean="0">
              <a:solidFill>
                <a:srgbClr val="0000FF"/>
              </a:solidFill>
              <a:latin typeface="Candara"/>
              <a:cs typeface="Candara"/>
            </a:rPr>
            <a:t>memorization</a:t>
          </a:r>
          <a:endParaRPr lang="en-US" b="1" dirty="0">
            <a:solidFill>
              <a:srgbClr val="0000FF"/>
            </a:solidFill>
            <a:latin typeface="Candara"/>
            <a:cs typeface="Candara"/>
          </a:endParaRPr>
        </a:p>
      </dgm:t>
    </dgm:pt>
    <dgm:pt modelId="{1947F10E-9D71-7945-986E-FCBAEF525AEB}" type="parTrans" cxnId="{1ED703EC-8E26-C144-930D-382DDACBFCE6}">
      <dgm:prSet/>
      <dgm:spPr/>
      <dgm:t>
        <a:bodyPr/>
        <a:lstStyle/>
        <a:p>
          <a:endParaRPr lang="en-US">
            <a:solidFill>
              <a:srgbClr val="0000FF"/>
            </a:solidFill>
          </a:endParaRPr>
        </a:p>
      </dgm:t>
    </dgm:pt>
    <dgm:pt modelId="{41EF0D62-A3BC-8C40-8C32-8C431A8BDF50}" type="sibTrans" cxnId="{1ED703EC-8E26-C144-930D-382DDACBFCE6}">
      <dgm:prSet/>
      <dgm:spPr/>
      <dgm:t>
        <a:bodyPr/>
        <a:lstStyle/>
        <a:p>
          <a:endParaRPr lang="en-US">
            <a:solidFill>
              <a:srgbClr val="0000FF"/>
            </a:solidFill>
          </a:endParaRPr>
        </a:p>
      </dgm:t>
    </dgm:pt>
    <dgm:pt modelId="{9EB23B83-03F5-2840-88E2-A92DCBFEADFB}">
      <dgm:prSet phldrT="[Text]" custT="1"/>
      <dgm:spPr/>
      <dgm:t>
        <a:bodyPr/>
        <a:lstStyle/>
        <a:p>
          <a:r>
            <a:rPr lang="en-US" sz="1400" b="1" i="1" smtClean="0">
              <a:solidFill>
                <a:srgbClr val="0000FF"/>
              </a:solidFill>
              <a:latin typeface="Candara"/>
              <a:cs typeface="Candara"/>
            </a:rPr>
            <a:t>dedeje</a:t>
          </a:r>
          <a:endParaRPr lang="en-US" sz="1400" b="1" i="1" dirty="0">
            <a:solidFill>
              <a:srgbClr val="0000FF"/>
            </a:solidFill>
            <a:latin typeface="Candara"/>
            <a:cs typeface="Candara"/>
          </a:endParaRPr>
        </a:p>
      </dgm:t>
    </dgm:pt>
    <dgm:pt modelId="{0DD8174C-A30C-2346-B436-AB76C70B4B43}" type="parTrans" cxnId="{D0FF36F4-B4E0-224C-B814-43D442CAAB28}">
      <dgm:prSet/>
      <dgm:spPr/>
      <dgm:t>
        <a:bodyPr/>
        <a:lstStyle/>
        <a:p>
          <a:endParaRPr lang="en-US">
            <a:solidFill>
              <a:srgbClr val="0000FF"/>
            </a:solidFill>
          </a:endParaRPr>
        </a:p>
      </dgm:t>
    </dgm:pt>
    <dgm:pt modelId="{A9CE54FF-2999-F24D-B39D-5E557D24C23F}" type="sibTrans" cxnId="{D0FF36F4-B4E0-224C-B814-43D442CAAB28}">
      <dgm:prSet/>
      <dgm:spPr/>
      <dgm:t>
        <a:bodyPr/>
        <a:lstStyle/>
        <a:p>
          <a:endParaRPr lang="en-US">
            <a:solidFill>
              <a:srgbClr val="0000FF"/>
            </a:solidFill>
          </a:endParaRPr>
        </a:p>
      </dgm:t>
    </dgm:pt>
    <dgm:pt modelId="{5EF0AA62-8549-A549-9F8B-B9E80EEE9C87}">
      <dgm:prSet phldrT="[Text]" custT="1"/>
      <dgm:spPr/>
      <dgm:t>
        <a:bodyPr/>
        <a:lstStyle/>
        <a:p>
          <a:r>
            <a:rPr lang="en-US" sz="1400" b="1" i="1" dirty="0" err="1" smtClean="0">
              <a:solidFill>
                <a:srgbClr val="0000FF"/>
              </a:solidFill>
              <a:latin typeface="Candara"/>
              <a:cs typeface="Candara"/>
            </a:rPr>
            <a:t>kokoba</a:t>
          </a:r>
          <a:endParaRPr lang="en-US" sz="1400" b="1" i="1" dirty="0">
            <a:solidFill>
              <a:srgbClr val="0000FF"/>
            </a:solidFill>
            <a:latin typeface="Candara"/>
            <a:cs typeface="Candara"/>
          </a:endParaRPr>
        </a:p>
      </dgm:t>
    </dgm:pt>
    <dgm:pt modelId="{BE9B207F-05CC-6343-9B32-BE8D5048B526}" type="parTrans" cxnId="{C682CFDB-D539-EF48-9FBC-1A29F55EA51B}">
      <dgm:prSet/>
      <dgm:spPr/>
      <dgm:t>
        <a:bodyPr/>
        <a:lstStyle/>
        <a:p>
          <a:endParaRPr lang="en-US">
            <a:solidFill>
              <a:srgbClr val="0000FF"/>
            </a:solidFill>
          </a:endParaRPr>
        </a:p>
      </dgm:t>
    </dgm:pt>
    <dgm:pt modelId="{EE2A318A-E0A9-D94B-9510-1D0BAF240582}" type="sibTrans" cxnId="{C682CFDB-D539-EF48-9FBC-1A29F55EA51B}">
      <dgm:prSet/>
      <dgm:spPr/>
      <dgm:t>
        <a:bodyPr/>
        <a:lstStyle/>
        <a:p>
          <a:endParaRPr lang="en-US">
            <a:solidFill>
              <a:srgbClr val="0000FF"/>
            </a:solidFill>
          </a:endParaRPr>
        </a:p>
      </dgm:t>
    </dgm:pt>
    <dgm:pt modelId="{5CCF9D05-A652-9542-A782-5BD19EA1A22F}">
      <dgm:prSet phldrT="[Text]" custT="1"/>
      <dgm:spPr/>
      <dgm:t>
        <a:bodyPr/>
        <a:lstStyle/>
        <a:p>
          <a:r>
            <a:rPr lang="en-US" sz="1400" b="1" smtClean="0">
              <a:solidFill>
                <a:srgbClr val="0000FF"/>
              </a:solidFill>
              <a:latin typeface="Candara"/>
              <a:cs typeface="Candara"/>
            </a:rPr>
            <a:t>leledi</a:t>
          </a:r>
          <a:endParaRPr lang="en-US" sz="1400" b="1" dirty="0">
            <a:solidFill>
              <a:srgbClr val="0000FF"/>
            </a:solidFill>
            <a:latin typeface="Candara"/>
            <a:cs typeface="Candara"/>
          </a:endParaRPr>
        </a:p>
      </dgm:t>
    </dgm:pt>
    <dgm:pt modelId="{5DF32481-AEF7-A24A-91E7-23EC38176E91}" type="parTrans" cxnId="{0A23AB97-A036-814D-954B-786B3F93B66C}">
      <dgm:prSet/>
      <dgm:spPr/>
      <dgm:t>
        <a:bodyPr/>
        <a:lstStyle/>
        <a:p>
          <a:endParaRPr lang="en-US">
            <a:solidFill>
              <a:srgbClr val="0000FF"/>
            </a:solidFill>
          </a:endParaRPr>
        </a:p>
      </dgm:t>
    </dgm:pt>
    <dgm:pt modelId="{6249EC7C-552C-1C49-896B-A16A42C102B7}" type="sibTrans" cxnId="{0A23AB97-A036-814D-954B-786B3F93B66C}">
      <dgm:prSet/>
      <dgm:spPr/>
      <dgm:t>
        <a:bodyPr/>
        <a:lstStyle/>
        <a:p>
          <a:endParaRPr lang="en-US">
            <a:solidFill>
              <a:srgbClr val="0000FF"/>
            </a:solidFill>
          </a:endParaRPr>
        </a:p>
      </dgm:t>
    </dgm:pt>
    <dgm:pt modelId="{15107BAA-D69B-8F4A-BB52-B749CF00B023}">
      <dgm:prSet phldrT="[Text]"/>
      <dgm:spPr/>
      <dgm:t>
        <a:bodyPr/>
        <a:lstStyle/>
        <a:p>
          <a:r>
            <a:rPr lang="en-US" b="1" smtClean="0">
              <a:solidFill>
                <a:srgbClr val="0000FF"/>
              </a:solidFill>
              <a:latin typeface="Candara"/>
              <a:cs typeface="Candara"/>
            </a:rPr>
            <a:t>perceptually-bound</a:t>
          </a:r>
          <a:endParaRPr lang="en-US" b="1" dirty="0">
            <a:solidFill>
              <a:srgbClr val="0000FF"/>
            </a:solidFill>
            <a:latin typeface="Candara"/>
            <a:cs typeface="Candara"/>
          </a:endParaRPr>
        </a:p>
      </dgm:t>
    </dgm:pt>
    <dgm:pt modelId="{45D39631-83D9-DF4F-A27A-FBCAAD2C8553}" type="parTrans" cxnId="{3432A1C7-FA39-FB41-BCFF-58D94D54107D}">
      <dgm:prSet/>
      <dgm:spPr/>
      <dgm:t>
        <a:bodyPr/>
        <a:lstStyle/>
        <a:p>
          <a:endParaRPr lang="en-US">
            <a:solidFill>
              <a:srgbClr val="0000FF"/>
            </a:solidFill>
          </a:endParaRPr>
        </a:p>
      </dgm:t>
    </dgm:pt>
    <dgm:pt modelId="{12867D9B-9CD7-324B-9F33-475B32305A6C}" type="sibTrans" cxnId="{3432A1C7-FA39-FB41-BCFF-58D94D54107D}">
      <dgm:prSet/>
      <dgm:spPr/>
      <dgm:t>
        <a:bodyPr/>
        <a:lstStyle/>
        <a:p>
          <a:endParaRPr lang="en-US">
            <a:solidFill>
              <a:srgbClr val="0000FF"/>
            </a:solidFill>
          </a:endParaRPr>
        </a:p>
      </dgm:t>
    </dgm:pt>
    <dgm:pt modelId="{9F1A8A31-D054-BA47-BE05-17879C8E65E4}">
      <dgm:prSet phldrT="[Text]"/>
      <dgm:spPr/>
      <dgm:t>
        <a:bodyPr/>
        <a:lstStyle/>
        <a:p>
          <a:r>
            <a:rPr lang="en-US" b="1" i="1" smtClean="0">
              <a:solidFill>
                <a:srgbClr val="0000FF"/>
              </a:solidFill>
              <a:latin typeface="Candara"/>
              <a:cs typeface="Candara"/>
            </a:rPr>
            <a:t>di</a:t>
          </a:r>
          <a:r>
            <a:rPr lang="en-US" b="1" i="0" smtClean="0">
              <a:solidFill>
                <a:srgbClr val="0000FF"/>
              </a:solidFill>
              <a:latin typeface="Candara"/>
              <a:cs typeface="Candara"/>
            </a:rPr>
            <a:t> after 2x </a:t>
          </a:r>
          <a:r>
            <a:rPr lang="en-US" b="1" i="1" smtClean="0">
              <a:solidFill>
                <a:srgbClr val="0000FF"/>
              </a:solidFill>
              <a:latin typeface="Candara"/>
              <a:cs typeface="Candara"/>
            </a:rPr>
            <a:t>le</a:t>
          </a:r>
          <a:endParaRPr lang="en-US" b="1" i="1" dirty="0">
            <a:solidFill>
              <a:srgbClr val="0000FF"/>
            </a:solidFill>
            <a:latin typeface="Candara"/>
            <a:cs typeface="Candara"/>
          </a:endParaRPr>
        </a:p>
      </dgm:t>
    </dgm:pt>
    <dgm:pt modelId="{C294333B-CB74-3044-9A34-8813EA4E1867}" type="parTrans" cxnId="{1FC7132A-F896-5249-B3D4-EB93FAC0522B}">
      <dgm:prSet/>
      <dgm:spPr/>
      <dgm:t>
        <a:bodyPr/>
        <a:lstStyle/>
        <a:p>
          <a:endParaRPr lang="en-US">
            <a:solidFill>
              <a:srgbClr val="0000FF"/>
            </a:solidFill>
          </a:endParaRPr>
        </a:p>
      </dgm:t>
    </dgm:pt>
    <dgm:pt modelId="{A7540FCB-A9E8-CF44-8CF6-3D5384864AF9}" type="sibTrans" cxnId="{1FC7132A-F896-5249-B3D4-EB93FAC0522B}">
      <dgm:prSet/>
      <dgm:spPr/>
      <dgm:t>
        <a:bodyPr/>
        <a:lstStyle/>
        <a:p>
          <a:endParaRPr lang="en-US">
            <a:solidFill>
              <a:srgbClr val="0000FF"/>
            </a:solidFill>
          </a:endParaRPr>
        </a:p>
      </dgm:t>
    </dgm:pt>
    <dgm:pt modelId="{67FB8828-DFCC-5B4E-A96A-23E7A918E193}">
      <dgm:prSet phldrT="[Text]"/>
      <dgm:spPr/>
      <dgm:t>
        <a:bodyPr/>
        <a:lstStyle/>
        <a:p>
          <a:r>
            <a:rPr lang="en-US" b="1" i="0" smtClean="0">
              <a:solidFill>
                <a:srgbClr val="0000FF"/>
              </a:solidFill>
              <a:latin typeface="Candara"/>
              <a:cs typeface="Candara"/>
            </a:rPr>
            <a:t>end in je, </a:t>
          </a:r>
          <a:r>
            <a:rPr lang="en-US" b="1" i="1" smtClean="0">
              <a:solidFill>
                <a:srgbClr val="0000FF"/>
              </a:solidFill>
              <a:latin typeface="Candara"/>
              <a:cs typeface="Candara"/>
            </a:rPr>
            <a:t>ba </a:t>
          </a:r>
          <a:r>
            <a:rPr lang="en-US" b="1" i="0" smtClean="0">
              <a:solidFill>
                <a:srgbClr val="0000FF"/>
              </a:solidFill>
              <a:latin typeface="Candara"/>
              <a:cs typeface="Candara"/>
            </a:rPr>
            <a:t>or</a:t>
          </a:r>
          <a:r>
            <a:rPr lang="en-US" b="1" i="1" smtClean="0">
              <a:solidFill>
                <a:srgbClr val="0000FF"/>
              </a:solidFill>
              <a:latin typeface="Candara"/>
              <a:cs typeface="Candara"/>
            </a:rPr>
            <a:t> di</a:t>
          </a:r>
          <a:endParaRPr lang="en-US" b="1" i="1" dirty="0">
            <a:solidFill>
              <a:srgbClr val="0000FF"/>
            </a:solidFill>
            <a:latin typeface="Candara"/>
            <a:cs typeface="Candara"/>
          </a:endParaRPr>
        </a:p>
      </dgm:t>
    </dgm:pt>
    <dgm:pt modelId="{D47B0DE9-4852-A743-BF6A-4F38B012645F}" type="parTrans" cxnId="{D0F7AE5B-412F-D94D-A25B-F36DA35D72DE}">
      <dgm:prSet/>
      <dgm:spPr/>
      <dgm:t>
        <a:bodyPr/>
        <a:lstStyle/>
        <a:p>
          <a:endParaRPr lang="en-US">
            <a:solidFill>
              <a:srgbClr val="0000FF"/>
            </a:solidFill>
          </a:endParaRPr>
        </a:p>
      </dgm:t>
    </dgm:pt>
    <dgm:pt modelId="{8610ADCE-02E9-214D-B240-53D997B8CF9B}" type="sibTrans" cxnId="{D0F7AE5B-412F-D94D-A25B-F36DA35D72DE}">
      <dgm:prSet/>
      <dgm:spPr/>
      <dgm:t>
        <a:bodyPr/>
        <a:lstStyle/>
        <a:p>
          <a:endParaRPr lang="en-US">
            <a:solidFill>
              <a:srgbClr val="0000FF"/>
            </a:solidFill>
          </a:endParaRPr>
        </a:p>
      </dgm:t>
    </dgm:pt>
    <dgm:pt modelId="{9A98E5FD-E97A-A34F-BE6B-8ABEBE3D55A4}">
      <dgm:prSet phldrT="[Text]"/>
      <dgm:spPr/>
      <dgm:t>
        <a:bodyPr/>
        <a:lstStyle/>
        <a:p>
          <a:r>
            <a:rPr lang="en-US" b="1" smtClean="0">
              <a:solidFill>
                <a:srgbClr val="0000FF"/>
              </a:solidFill>
              <a:latin typeface="Candara"/>
              <a:cs typeface="Candara"/>
            </a:rPr>
            <a:t>category-based</a:t>
          </a:r>
          <a:endParaRPr lang="en-US" b="1" dirty="0">
            <a:solidFill>
              <a:srgbClr val="0000FF"/>
            </a:solidFill>
            <a:latin typeface="Candara"/>
            <a:cs typeface="Candara"/>
          </a:endParaRPr>
        </a:p>
      </dgm:t>
    </dgm:pt>
    <dgm:pt modelId="{463CEC9A-72A2-294B-8EEE-E38323350099}" type="parTrans" cxnId="{14233824-0FAA-5445-B0DC-9CF7BA727D4F}">
      <dgm:prSet/>
      <dgm:spPr/>
      <dgm:t>
        <a:bodyPr/>
        <a:lstStyle/>
        <a:p>
          <a:endParaRPr lang="en-US">
            <a:solidFill>
              <a:srgbClr val="0000FF"/>
            </a:solidFill>
          </a:endParaRPr>
        </a:p>
      </dgm:t>
    </dgm:pt>
    <dgm:pt modelId="{00465CD6-187D-664F-98AF-82F54D5DAADC}" type="sibTrans" cxnId="{14233824-0FAA-5445-B0DC-9CF7BA727D4F}">
      <dgm:prSet/>
      <dgm:spPr/>
      <dgm:t>
        <a:bodyPr/>
        <a:lstStyle/>
        <a:p>
          <a:endParaRPr lang="en-US">
            <a:solidFill>
              <a:srgbClr val="0000FF"/>
            </a:solidFill>
          </a:endParaRPr>
        </a:p>
      </dgm:t>
    </dgm:pt>
    <dgm:pt modelId="{5FDBBC8D-B72C-324E-AC82-AB344E3E0757}">
      <dgm:prSet phldrT="[Text]" custT="1"/>
      <dgm:spPr/>
      <dgm:t>
        <a:bodyPr/>
        <a:lstStyle/>
        <a:p>
          <a:r>
            <a:rPr lang="en-US" sz="1800" b="1" smtClean="0">
              <a:solidFill>
                <a:srgbClr val="0000FF"/>
              </a:solidFill>
              <a:latin typeface="Candara"/>
              <a:cs typeface="Candara"/>
            </a:rPr>
            <a:t>XXY</a:t>
          </a:r>
          <a:endParaRPr lang="en-US" sz="1800" b="1" dirty="0">
            <a:solidFill>
              <a:srgbClr val="0000FF"/>
            </a:solidFill>
            <a:latin typeface="Candara"/>
            <a:cs typeface="Candara"/>
          </a:endParaRPr>
        </a:p>
      </dgm:t>
    </dgm:pt>
    <dgm:pt modelId="{60ECC926-D81D-584B-BA0D-15C80F7CAC78}" type="parTrans" cxnId="{64CDCA80-B02A-E342-9D5A-CD3753A6D937}">
      <dgm:prSet/>
      <dgm:spPr/>
      <dgm:t>
        <a:bodyPr/>
        <a:lstStyle/>
        <a:p>
          <a:endParaRPr lang="en-US">
            <a:solidFill>
              <a:srgbClr val="0000FF"/>
            </a:solidFill>
          </a:endParaRPr>
        </a:p>
      </dgm:t>
    </dgm:pt>
    <dgm:pt modelId="{4E7FE29C-9D81-724E-9461-AB450BF78453}" type="sibTrans" cxnId="{64CDCA80-B02A-E342-9D5A-CD3753A6D937}">
      <dgm:prSet/>
      <dgm:spPr/>
      <dgm:t>
        <a:bodyPr/>
        <a:lstStyle/>
        <a:p>
          <a:endParaRPr lang="en-US">
            <a:solidFill>
              <a:srgbClr val="0000FF"/>
            </a:solidFill>
          </a:endParaRPr>
        </a:p>
      </dgm:t>
    </dgm:pt>
    <dgm:pt modelId="{9D124A9B-E9EA-CD4D-A10D-911CE9F43C7E}" type="pres">
      <dgm:prSet presAssocID="{3E8E8C8A-9343-7647-8D98-990533483B36}" presName="Name0" presStyleCnt="0">
        <dgm:presLayoutVars>
          <dgm:chMax val="3"/>
          <dgm:chPref val="3"/>
          <dgm:bulletEnabled val="1"/>
          <dgm:dir/>
          <dgm:animLvl val="lvl"/>
        </dgm:presLayoutVars>
      </dgm:prSet>
      <dgm:spPr/>
      <dgm:t>
        <a:bodyPr/>
        <a:lstStyle/>
        <a:p>
          <a:endParaRPr lang="en-US"/>
        </a:p>
      </dgm:t>
    </dgm:pt>
    <dgm:pt modelId="{8AB2FBD2-6573-7D46-B0E6-C3555DC88D28}" type="pres">
      <dgm:prSet presAssocID="{3E8E8C8A-9343-7647-8D98-990533483B36}" presName="arc1" presStyleLbl="node1" presStyleIdx="0" presStyleCnt="4"/>
      <dgm:spPr/>
      <dgm:t>
        <a:bodyPr/>
        <a:lstStyle/>
        <a:p>
          <a:endParaRPr lang="en-US"/>
        </a:p>
      </dgm:t>
    </dgm:pt>
    <dgm:pt modelId="{5F1334A5-C1A1-F843-B0B2-CFABDAE654B2}" type="pres">
      <dgm:prSet presAssocID="{3E8E8C8A-9343-7647-8D98-990533483B36}" presName="arc3" presStyleLbl="node1" presStyleIdx="1" presStyleCnt="4"/>
      <dgm:spPr/>
      <dgm:t>
        <a:bodyPr/>
        <a:lstStyle/>
        <a:p>
          <a:endParaRPr lang="en-US"/>
        </a:p>
      </dgm:t>
    </dgm:pt>
    <dgm:pt modelId="{37BE055D-CD7C-2845-8961-EBF5B0DD374F}" type="pres">
      <dgm:prSet presAssocID="{3E8E8C8A-9343-7647-8D98-990533483B36}" presName="parentText2" presStyleLbl="revTx" presStyleIdx="0" presStyleCnt="3" custScaleY="274222">
        <dgm:presLayoutVars>
          <dgm:chMax val="4"/>
          <dgm:chPref val="3"/>
          <dgm:bulletEnabled val="1"/>
        </dgm:presLayoutVars>
      </dgm:prSet>
      <dgm:spPr/>
      <dgm:t>
        <a:bodyPr/>
        <a:lstStyle/>
        <a:p>
          <a:endParaRPr lang="en-US"/>
        </a:p>
      </dgm:t>
    </dgm:pt>
    <dgm:pt modelId="{3B903774-877C-714C-B7F7-A3A45D6DB9F6}" type="pres">
      <dgm:prSet presAssocID="{3E8E8C8A-9343-7647-8D98-990533483B36}" presName="arc2" presStyleLbl="node1" presStyleIdx="2" presStyleCnt="4"/>
      <dgm:spPr/>
      <dgm:t>
        <a:bodyPr/>
        <a:lstStyle/>
        <a:p>
          <a:endParaRPr lang="en-US"/>
        </a:p>
      </dgm:t>
    </dgm:pt>
    <dgm:pt modelId="{2607F046-61EA-2249-8B43-F3EEA34B10D6}" type="pres">
      <dgm:prSet presAssocID="{3E8E8C8A-9343-7647-8D98-990533483B36}" presName="arc4" presStyleLbl="node1" presStyleIdx="3" presStyleCnt="4"/>
      <dgm:spPr/>
      <dgm:t>
        <a:bodyPr/>
        <a:lstStyle/>
        <a:p>
          <a:endParaRPr lang="en-US"/>
        </a:p>
      </dgm:t>
    </dgm:pt>
    <dgm:pt modelId="{5AF757E9-DBE6-0745-B04F-EDFC1A74B244}" type="pres">
      <dgm:prSet presAssocID="{3E8E8C8A-9343-7647-8D98-990533483B36}" presName="parentText3" presStyleLbl="revTx" presStyleIdx="1" presStyleCnt="3" custScaleY="165424">
        <dgm:presLayoutVars>
          <dgm:chMax val="1"/>
          <dgm:chPref val="1"/>
          <dgm:bulletEnabled val="1"/>
        </dgm:presLayoutVars>
      </dgm:prSet>
      <dgm:spPr/>
      <dgm:t>
        <a:bodyPr/>
        <a:lstStyle/>
        <a:p>
          <a:endParaRPr lang="en-US"/>
        </a:p>
      </dgm:t>
    </dgm:pt>
    <dgm:pt modelId="{53BA0E06-97FE-E34A-B13A-BEBCB93D0903}" type="pres">
      <dgm:prSet presAssocID="{3E8E8C8A-9343-7647-8D98-990533483B36}" presName="middleComposite" presStyleCnt="0"/>
      <dgm:spPr/>
      <dgm:t>
        <a:bodyPr/>
        <a:lstStyle/>
        <a:p>
          <a:endParaRPr lang="en-US"/>
        </a:p>
      </dgm:t>
    </dgm:pt>
    <dgm:pt modelId="{0BDB17AD-2669-E440-B817-1F1AA3A93A63}" type="pres">
      <dgm:prSet presAssocID="{9F1A8A31-D054-BA47-BE05-17879C8E65E4}" presName="circ1" presStyleLbl="vennNode1" presStyleIdx="0" presStyleCnt="8"/>
      <dgm:spPr/>
      <dgm:t>
        <a:bodyPr/>
        <a:lstStyle/>
        <a:p>
          <a:endParaRPr lang="en-US"/>
        </a:p>
      </dgm:t>
    </dgm:pt>
    <dgm:pt modelId="{535F449C-76F6-1F4C-8234-710035BE1545}" type="pres">
      <dgm:prSet presAssocID="{9F1A8A31-D054-BA47-BE05-17879C8E65E4}" presName="circ1Tx" presStyleLbl="revTx" presStyleIdx="1" presStyleCnt="3">
        <dgm:presLayoutVars>
          <dgm:chMax val="0"/>
          <dgm:chPref val="0"/>
        </dgm:presLayoutVars>
      </dgm:prSet>
      <dgm:spPr/>
      <dgm:t>
        <a:bodyPr/>
        <a:lstStyle/>
        <a:p>
          <a:endParaRPr lang="en-US"/>
        </a:p>
      </dgm:t>
    </dgm:pt>
    <dgm:pt modelId="{38345A0B-B38A-E748-AD5F-FD00ECAC8679}" type="pres">
      <dgm:prSet presAssocID="{67FB8828-DFCC-5B4E-A96A-23E7A918E193}" presName="circ2" presStyleLbl="vennNode1" presStyleIdx="1" presStyleCnt="8"/>
      <dgm:spPr/>
      <dgm:t>
        <a:bodyPr/>
        <a:lstStyle/>
        <a:p>
          <a:endParaRPr lang="en-US"/>
        </a:p>
      </dgm:t>
    </dgm:pt>
    <dgm:pt modelId="{7571C4A8-E213-4744-AE96-2E0FF243DCA3}" type="pres">
      <dgm:prSet presAssocID="{67FB8828-DFCC-5B4E-A96A-23E7A918E193}" presName="circ2Tx" presStyleLbl="revTx" presStyleIdx="1" presStyleCnt="3">
        <dgm:presLayoutVars>
          <dgm:chMax val="0"/>
          <dgm:chPref val="0"/>
        </dgm:presLayoutVars>
      </dgm:prSet>
      <dgm:spPr/>
      <dgm:t>
        <a:bodyPr/>
        <a:lstStyle/>
        <a:p>
          <a:endParaRPr lang="en-US"/>
        </a:p>
      </dgm:t>
    </dgm:pt>
    <dgm:pt modelId="{6BD3172B-8FAC-CC4F-86B0-D5B7A8FEB8FA}" type="pres">
      <dgm:prSet presAssocID="{3E8E8C8A-9343-7647-8D98-990533483B36}" presName="leftComposite" presStyleCnt="0"/>
      <dgm:spPr/>
      <dgm:t>
        <a:bodyPr/>
        <a:lstStyle/>
        <a:p>
          <a:endParaRPr lang="en-US"/>
        </a:p>
      </dgm:t>
    </dgm:pt>
    <dgm:pt modelId="{EA544B78-315C-CB4A-A493-3F77FBA7A09F}" type="pres">
      <dgm:prSet presAssocID="{9EB23B83-03F5-2840-88E2-A92DCBFEADFB}" presName="childText1_1" presStyleLbl="vennNode1" presStyleIdx="2" presStyleCnt="8" custScaleX="169678" custScaleY="149699" custLinFactNeighborX="-9902" custLinFactNeighborY="-14965">
        <dgm:presLayoutVars>
          <dgm:chMax val="0"/>
          <dgm:chPref val="0"/>
        </dgm:presLayoutVars>
      </dgm:prSet>
      <dgm:spPr/>
      <dgm:t>
        <a:bodyPr/>
        <a:lstStyle/>
        <a:p>
          <a:endParaRPr lang="en-US"/>
        </a:p>
      </dgm:t>
    </dgm:pt>
    <dgm:pt modelId="{095FC4DC-FCD3-6D47-9F28-24953D91F9A7}" type="pres">
      <dgm:prSet presAssocID="{9EB23B83-03F5-2840-88E2-A92DCBFEADFB}" presName="ellipse1" presStyleLbl="vennNode1" presStyleIdx="3" presStyleCnt="8"/>
      <dgm:spPr/>
      <dgm:t>
        <a:bodyPr/>
        <a:lstStyle/>
        <a:p>
          <a:endParaRPr lang="en-US"/>
        </a:p>
      </dgm:t>
    </dgm:pt>
    <dgm:pt modelId="{3D051F49-3E8D-684B-B662-FBF802462B48}" type="pres">
      <dgm:prSet presAssocID="{9EB23B83-03F5-2840-88E2-A92DCBFEADFB}" presName="ellipse2" presStyleLbl="vennNode1" presStyleIdx="4" presStyleCnt="8"/>
      <dgm:spPr/>
      <dgm:t>
        <a:bodyPr/>
        <a:lstStyle/>
        <a:p>
          <a:endParaRPr lang="en-US"/>
        </a:p>
      </dgm:t>
    </dgm:pt>
    <dgm:pt modelId="{2BA84A2A-9E64-3D47-9693-DBF8472FB164}" type="pres">
      <dgm:prSet presAssocID="{5EF0AA62-8549-A549-9F8B-B9E80EEE9C87}" presName="childText1_2" presStyleLbl="vennNode1" presStyleIdx="5" presStyleCnt="8" custScaleX="179396" custScaleY="155453">
        <dgm:presLayoutVars>
          <dgm:chMax val="0"/>
          <dgm:chPref val="0"/>
        </dgm:presLayoutVars>
      </dgm:prSet>
      <dgm:spPr/>
      <dgm:t>
        <a:bodyPr/>
        <a:lstStyle/>
        <a:p>
          <a:endParaRPr lang="en-US"/>
        </a:p>
      </dgm:t>
    </dgm:pt>
    <dgm:pt modelId="{71AF3890-670F-1C41-9D02-EBFC40652F1C}" type="pres">
      <dgm:prSet presAssocID="{5EF0AA62-8549-A549-9F8B-B9E80EEE9C87}" presName="ellipse3" presStyleLbl="vennNode1" presStyleIdx="6" presStyleCnt="8"/>
      <dgm:spPr/>
      <dgm:t>
        <a:bodyPr/>
        <a:lstStyle/>
        <a:p>
          <a:endParaRPr lang="en-US"/>
        </a:p>
      </dgm:t>
    </dgm:pt>
    <dgm:pt modelId="{A9DE882C-B2E1-C648-886B-CF6167679894}" type="pres">
      <dgm:prSet presAssocID="{5CCF9D05-A652-9542-A782-5BD19EA1A22F}" presName="childText1_3" presStyleLbl="vennNode1" presStyleIdx="7" presStyleCnt="8" custScaleX="162973" custScaleY="162090">
        <dgm:presLayoutVars>
          <dgm:chMax val="0"/>
          <dgm:chPref val="0"/>
        </dgm:presLayoutVars>
      </dgm:prSet>
      <dgm:spPr/>
      <dgm:t>
        <a:bodyPr/>
        <a:lstStyle/>
        <a:p>
          <a:endParaRPr lang="en-US"/>
        </a:p>
      </dgm:t>
    </dgm:pt>
    <dgm:pt modelId="{ED770CAD-8ED1-874E-A20F-994970236EF2}" type="pres">
      <dgm:prSet presAssocID="{3E8E8C8A-9343-7647-8D98-990533483B36}" presName="rightChild" presStyleLbl="node2" presStyleIdx="0" presStyleCnt="1">
        <dgm:presLayoutVars>
          <dgm:chMax val="0"/>
          <dgm:chPref val="0"/>
        </dgm:presLayoutVars>
      </dgm:prSet>
      <dgm:spPr/>
      <dgm:t>
        <a:bodyPr/>
        <a:lstStyle/>
        <a:p>
          <a:endParaRPr lang="en-US"/>
        </a:p>
      </dgm:t>
    </dgm:pt>
    <dgm:pt modelId="{B8191C89-B2A0-4B4D-94D3-BB45AFC1F04A}" type="pres">
      <dgm:prSet presAssocID="{3E8E8C8A-9343-7647-8D98-990533483B36}" presName="parentText1" presStyleLbl="revTx" presStyleIdx="2" presStyleCnt="3">
        <dgm:presLayoutVars>
          <dgm:chMax val="4"/>
          <dgm:chPref val="3"/>
          <dgm:bulletEnabled val="1"/>
        </dgm:presLayoutVars>
      </dgm:prSet>
      <dgm:spPr/>
      <dgm:t>
        <a:bodyPr/>
        <a:lstStyle/>
        <a:p>
          <a:endParaRPr lang="en-US"/>
        </a:p>
      </dgm:t>
    </dgm:pt>
  </dgm:ptLst>
  <dgm:cxnLst>
    <dgm:cxn modelId="{64CDCA80-B02A-E342-9D5A-CD3753A6D937}" srcId="{9A98E5FD-E97A-A34F-BE6B-8ABEBE3D55A4}" destId="{5FDBBC8D-B72C-324E-AC82-AB344E3E0757}" srcOrd="0" destOrd="0" parTransId="{60ECC926-D81D-584B-BA0D-15C80F7CAC78}" sibTransId="{4E7FE29C-9D81-724E-9461-AB450BF78453}"/>
    <dgm:cxn modelId="{B7959155-34BE-2742-AAC3-E90679C3430F}" type="presOf" srcId="{15107BAA-D69B-8F4A-BB52-B749CF00B023}" destId="{37BE055D-CD7C-2845-8961-EBF5B0DD374F}" srcOrd="0" destOrd="0" presId="urn:microsoft.com/office/officeart/2009/3/layout/PhasedProcess"/>
    <dgm:cxn modelId="{E504BE32-11B0-D944-B92C-0EA46F2DBABB}" type="presOf" srcId="{9A98E5FD-E97A-A34F-BE6B-8ABEBE3D55A4}" destId="{5AF757E9-DBE6-0745-B04F-EDFC1A74B244}" srcOrd="0" destOrd="0" presId="urn:microsoft.com/office/officeart/2009/3/layout/PhasedProcess"/>
    <dgm:cxn modelId="{3432A1C7-FA39-FB41-BCFF-58D94D54107D}" srcId="{3E8E8C8A-9343-7647-8D98-990533483B36}" destId="{15107BAA-D69B-8F4A-BB52-B749CF00B023}" srcOrd="1" destOrd="0" parTransId="{45D39631-83D9-DF4F-A27A-FBCAAD2C8553}" sibTransId="{12867D9B-9CD7-324B-9F33-475B32305A6C}"/>
    <dgm:cxn modelId="{7216E7AF-DC29-ED42-8048-43827B0B9B02}" type="presOf" srcId="{67FB8828-DFCC-5B4E-A96A-23E7A918E193}" destId="{7571C4A8-E213-4744-AE96-2E0FF243DCA3}" srcOrd="1" destOrd="0" presId="urn:microsoft.com/office/officeart/2009/3/layout/PhasedProcess"/>
    <dgm:cxn modelId="{D0FF36F4-B4E0-224C-B814-43D442CAAB28}" srcId="{30F3CA7C-4140-4E4A-AFA3-D8320161D028}" destId="{9EB23B83-03F5-2840-88E2-A92DCBFEADFB}" srcOrd="0" destOrd="0" parTransId="{0DD8174C-A30C-2346-B436-AB76C70B4B43}" sibTransId="{A9CE54FF-2999-F24D-B39D-5E557D24C23F}"/>
    <dgm:cxn modelId="{682755FD-C668-A141-B217-98853B96D38E}" type="presOf" srcId="{67FB8828-DFCC-5B4E-A96A-23E7A918E193}" destId="{38345A0B-B38A-E748-AD5F-FD00ECAC8679}" srcOrd="0" destOrd="0" presId="urn:microsoft.com/office/officeart/2009/3/layout/PhasedProcess"/>
    <dgm:cxn modelId="{36053186-9494-404B-AB0F-B4C1ACDCD5C5}" type="presOf" srcId="{9EB23B83-03F5-2840-88E2-A92DCBFEADFB}" destId="{EA544B78-315C-CB4A-A493-3F77FBA7A09F}" srcOrd="0" destOrd="0" presId="urn:microsoft.com/office/officeart/2009/3/layout/PhasedProcess"/>
    <dgm:cxn modelId="{D0F7AE5B-412F-D94D-A25B-F36DA35D72DE}" srcId="{15107BAA-D69B-8F4A-BB52-B749CF00B023}" destId="{67FB8828-DFCC-5B4E-A96A-23E7A918E193}" srcOrd="1" destOrd="0" parTransId="{D47B0DE9-4852-A743-BF6A-4F38B012645F}" sibTransId="{8610ADCE-02E9-214D-B240-53D997B8CF9B}"/>
    <dgm:cxn modelId="{D41DE9A7-A421-FC44-9635-3C83D058317C}" type="presOf" srcId="{30F3CA7C-4140-4E4A-AFA3-D8320161D028}" destId="{B8191C89-B2A0-4B4D-94D3-BB45AFC1F04A}" srcOrd="0" destOrd="0" presId="urn:microsoft.com/office/officeart/2009/3/layout/PhasedProcess"/>
    <dgm:cxn modelId="{97E83DA6-414E-664A-BDD8-FB46E38BDAFE}" type="presOf" srcId="{5FDBBC8D-B72C-324E-AC82-AB344E3E0757}" destId="{ED770CAD-8ED1-874E-A20F-994970236EF2}" srcOrd="0" destOrd="0" presId="urn:microsoft.com/office/officeart/2009/3/layout/PhasedProcess"/>
    <dgm:cxn modelId="{FB55EE11-BF4E-4A43-8B66-B67F6AC006F1}" type="presOf" srcId="{9F1A8A31-D054-BA47-BE05-17879C8E65E4}" destId="{535F449C-76F6-1F4C-8234-710035BE1545}" srcOrd="1" destOrd="0" presId="urn:microsoft.com/office/officeart/2009/3/layout/PhasedProcess"/>
    <dgm:cxn modelId="{56C628DA-4E41-6441-A70C-F6C36D508A0D}" type="presOf" srcId="{9F1A8A31-D054-BA47-BE05-17879C8E65E4}" destId="{0BDB17AD-2669-E440-B817-1F1AA3A93A63}" srcOrd="0" destOrd="0" presId="urn:microsoft.com/office/officeart/2009/3/layout/PhasedProcess"/>
    <dgm:cxn modelId="{131D747E-33E9-104C-B05E-9716BE57C43B}" type="presOf" srcId="{3E8E8C8A-9343-7647-8D98-990533483B36}" destId="{9D124A9B-E9EA-CD4D-A10D-911CE9F43C7E}" srcOrd="0" destOrd="0" presId="urn:microsoft.com/office/officeart/2009/3/layout/PhasedProcess"/>
    <dgm:cxn modelId="{FC66DA0A-460A-DE4A-B877-FF23CD690C03}" type="presOf" srcId="{5CCF9D05-A652-9542-A782-5BD19EA1A22F}" destId="{A9DE882C-B2E1-C648-886B-CF6167679894}" srcOrd="0" destOrd="0" presId="urn:microsoft.com/office/officeart/2009/3/layout/PhasedProcess"/>
    <dgm:cxn modelId="{C682CFDB-D539-EF48-9FBC-1A29F55EA51B}" srcId="{30F3CA7C-4140-4E4A-AFA3-D8320161D028}" destId="{5EF0AA62-8549-A549-9F8B-B9E80EEE9C87}" srcOrd="1" destOrd="0" parTransId="{BE9B207F-05CC-6343-9B32-BE8D5048B526}" sibTransId="{EE2A318A-E0A9-D94B-9510-1D0BAF240582}"/>
    <dgm:cxn modelId="{14233824-0FAA-5445-B0DC-9CF7BA727D4F}" srcId="{3E8E8C8A-9343-7647-8D98-990533483B36}" destId="{9A98E5FD-E97A-A34F-BE6B-8ABEBE3D55A4}" srcOrd="2" destOrd="0" parTransId="{463CEC9A-72A2-294B-8EEE-E38323350099}" sibTransId="{00465CD6-187D-664F-98AF-82F54D5DAADC}"/>
    <dgm:cxn modelId="{1ED703EC-8E26-C144-930D-382DDACBFCE6}" srcId="{3E8E8C8A-9343-7647-8D98-990533483B36}" destId="{30F3CA7C-4140-4E4A-AFA3-D8320161D028}" srcOrd="0" destOrd="0" parTransId="{1947F10E-9D71-7945-986E-FCBAEF525AEB}" sibTransId="{41EF0D62-A3BC-8C40-8C32-8C431A8BDF50}"/>
    <dgm:cxn modelId="{1FC7132A-F896-5249-B3D4-EB93FAC0522B}" srcId="{15107BAA-D69B-8F4A-BB52-B749CF00B023}" destId="{9F1A8A31-D054-BA47-BE05-17879C8E65E4}" srcOrd="0" destOrd="0" parTransId="{C294333B-CB74-3044-9A34-8813EA4E1867}" sibTransId="{A7540FCB-A9E8-CF44-8CF6-3D5384864AF9}"/>
    <dgm:cxn modelId="{5919555B-5794-1942-B12B-427EAEEEB9F5}" type="presOf" srcId="{5EF0AA62-8549-A549-9F8B-B9E80EEE9C87}" destId="{2BA84A2A-9E64-3D47-9693-DBF8472FB164}" srcOrd="0" destOrd="0" presId="urn:microsoft.com/office/officeart/2009/3/layout/PhasedProcess"/>
    <dgm:cxn modelId="{0A23AB97-A036-814D-954B-786B3F93B66C}" srcId="{30F3CA7C-4140-4E4A-AFA3-D8320161D028}" destId="{5CCF9D05-A652-9542-A782-5BD19EA1A22F}" srcOrd="2" destOrd="0" parTransId="{5DF32481-AEF7-A24A-91E7-23EC38176E91}" sibTransId="{6249EC7C-552C-1C49-896B-A16A42C102B7}"/>
    <dgm:cxn modelId="{C120CEE8-4243-3647-BC36-3CC964DFC347}" type="presParOf" srcId="{9D124A9B-E9EA-CD4D-A10D-911CE9F43C7E}" destId="{8AB2FBD2-6573-7D46-B0E6-C3555DC88D28}" srcOrd="0" destOrd="0" presId="urn:microsoft.com/office/officeart/2009/3/layout/PhasedProcess"/>
    <dgm:cxn modelId="{B4D4306D-8122-E44D-84E0-C0EB46A5DC2E}" type="presParOf" srcId="{9D124A9B-E9EA-CD4D-A10D-911CE9F43C7E}" destId="{5F1334A5-C1A1-F843-B0B2-CFABDAE654B2}" srcOrd="1" destOrd="0" presId="urn:microsoft.com/office/officeart/2009/3/layout/PhasedProcess"/>
    <dgm:cxn modelId="{C6EE984F-39AE-3E4F-A765-5AF097EAFF8C}" type="presParOf" srcId="{9D124A9B-E9EA-CD4D-A10D-911CE9F43C7E}" destId="{37BE055D-CD7C-2845-8961-EBF5B0DD374F}" srcOrd="2" destOrd="0" presId="urn:microsoft.com/office/officeart/2009/3/layout/PhasedProcess"/>
    <dgm:cxn modelId="{F1A9AD20-47CD-8444-9BCC-C26A451B104F}" type="presParOf" srcId="{9D124A9B-E9EA-CD4D-A10D-911CE9F43C7E}" destId="{3B903774-877C-714C-B7F7-A3A45D6DB9F6}" srcOrd="3" destOrd="0" presId="urn:microsoft.com/office/officeart/2009/3/layout/PhasedProcess"/>
    <dgm:cxn modelId="{B8A607D5-A829-654A-BE80-BA4E16B60E54}" type="presParOf" srcId="{9D124A9B-E9EA-CD4D-A10D-911CE9F43C7E}" destId="{2607F046-61EA-2249-8B43-F3EEA34B10D6}" srcOrd="4" destOrd="0" presId="urn:microsoft.com/office/officeart/2009/3/layout/PhasedProcess"/>
    <dgm:cxn modelId="{B2D78D3F-A305-2042-9DDF-FEABD22B1E54}" type="presParOf" srcId="{9D124A9B-E9EA-CD4D-A10D-911CE9F43C7E}" destId="{5AF757E9-DBE6-0745-B04F-EDFC1A74B244}" srcOrd="5" destOrd="0" presId="urn:microsoft.com/office/officeart/2009/3/layout/PhasedProcess"/>
    <dgm:cxn modelId="{5F14AC49-DA33-574B-995B-03787034F13C}" type="presParOf" srcId="{9D124A9B-E9EA-CD4D-A10D-911CE9F43C7E}" destId="{53BA0E06-97FE-E34A-B13A-BEBCB93D0903}" srcOrd="6" destOrd="0" presId="urn:microsoft.com/office/officeart/2009/3/layout/PhasedProcess"/>
    <dgm:cxn modelId="{A2CB62E2-0677-7C4B-A62F-EAFCFB1E1565}" type="presParOf" srcId="{53BA0E06-97FE-E34A-B13A-BEBCB93D0903}" destId="{0BDB17AD-2669-E440-B817-1F1AA3A93A63}" srcOrd="0" destOrd="0" presId="urn:microsoft.com/office/officeart/2009/3/layout/PhasedProcess"/>
    <dgm:cxn modelId="{703261DB-40E6-8C40-A80D-DDF0146E9F25}" type="presParOf" srcId="{53BA0E06-97FE-E34A-B13A-BEBCB93D0903}" destId="{535F449C-76F6-1F4C-8234-710035BE1545}" srcOrd="1" destOrd="0" presId="urn:microsoft.com/office/officeart/2009/3/layout/PhasedProcess"/>
    <dgm:cxn modelId="{027D4E39-152C-AC4D-9AC4-950C4982DD12}" type="presParOf" srcId="{53BA0E06-97FE-E34A-B13A-BEBCB93D0903}" destId="{38345A0B-B38A-E748-AD5F-FD00ECAC8679}" srcOrd="2" destOrd="0" presId="urn:microsoft.com/office/officeart/2009/3/layout/PhasedProcess"/>
    <dgm:cxn modelId="{C5336354-CE95-6040-9818-AA3ABFE30217}" type="presParOf" srcId="{53BA0E06-97FE-E34A-B13A-BEBCB93D0903}" destId="{7571C4A8-E213-4744-AE96-2E0FF243DCA3}" srcOrd="3" destOrd="0" presId="urn:microsoft.com/office/officeart/2009/3/layout/PhasedProcess"/>
    <dgm:cxn modelId="{330DC424-C569-5A4B-9D17-CCFC58A104CF}" type="presParOf" srcId="{9D124A9B-E9EA-CD4D-A10D-911CE9F43C7E}" destId="{6BD3172B-8FAC-CC4F-86B0-D5B7A8FEB8FA}" srcOrd="7" destOrd="0" presId="urn:microsoft.com/office/officeart/2009/3/layout/PhasedProcess"/>
    <dgm:cxn modelId="{D6F8B61E-F146-CE4A-AFDF-0DFC195E5554}" type="presParOf" srcId="{6BD3172B-8FAC-CC4F-86B0-D5B7A8FEB8FA}" destId="{EA544B78-315C-CB4A-A493-3F77FBA7A09F}" srcOrd="0" destOrd="0" presId="urn:microsoft.com/office/officeart/2009/3/layout/PhasedProcess"/>
    <dgm:cxn modelId="{3D8D7A19-469A-4A4F-89B5-AB5FA58B5A36}" type="presParOf" srcId="{6BD3172B-8FAC-CC4F-86B0-D5B7A8FEB8FA}" destId="{095FC4DC-FCD3-6D47-9F28-24953D91F9A7}" srcOrd="1" destOrd="0" presId="urn:microsoft.com/office/officeart/2009/3/layout/PhasedProcess"/>
    <dgm:cxn modelId="{0A39E187-7DE7-D04E-A3EE-BCB234D785EB}" type="presParOf" srcId="{6BD3172B-8FAC-CC4F-86B0-D5B7A8FEB8FA}" destId="{3D051F49-3E8D-684B-B662-FBF802462B48}" srcOrd="2" destOrd="0" presId="urn:microsoft.com/office/officeart/2009/3/layout/PhasedProcess"/>
    <dgm:cxn modelId="{C1E189A8-3564-2449-948E-3DFB7ADAA369}" type="presParOf" srcId="{6BD3172B-8FAC-CC4F-86B0-D5B7A8FEB8FA}" destId="{2BA84A2A-9E64-3D47-9693-DBF8472FB164}" srcOrd="3" destOrd="0" presId="urn:microsoft.com/office/officeart/2009/3/layout/PhasedProcess"/>
    <dgm:cxn modelId="{D47E5322-1792-0345-A026-14B1FABFB786}" type="presParOf" srcId="{6BD3172B-8FAC-CC4F-86B0-D5B7A8FEB8FA}" destId="{71AF3890-670F-1C41-9D02-EBFC40652F1C}" srcOrd="4" destOrd="0" presId="urn:microsoft.com/office/officeart/2009/3/layout/PhasedProcess"/>
    <dgm:cxn modelId="{AC9F4FA6-95F0-2B47-A61E-D76F6AD271DE}" type="presParOf" srcId="{6BD3172B-8FAC-CC4F-86B0-D5B7A8FEB8FA}" destId="{A9DE882C-B2E1-C648-886B-CF6167679894}" srcOrd="5" destOrd="0" presId="urn:microsoft.com/office/officeart/2009/3/layout/PhasedProcess"/>
    <dgm:cxn modelId="{F98875DF-C2B2-3047-AF6D-5F56AD322612}" type="presParOf" srcId="{9D124A9B-E9EA-CD4D-A10D-911CE9F43C7E}" destId="{ED770CAD-8ED1-874E-A20F-994970236EF2}" srcOrd="8" destOrd="0" presId="urn:microsoft.com/office/officeart/2009/3/layout/PhasedProcess"/>
    <dgm:cxn modelId="{D12E72D6-A46D-6E4B-AAA9-99B44654D420}" type="presParOf" srcId="{9D124A9B-E9EA-CD4D-A10D-911CE9F43C7E}" destId="{B8191C89-B2A0-4B4D-94D3-BB45AFC1F04A}" srcOrd="9" destOrd="0" presId="urn:microsoft.com/office/officeart/2009/3/layout/PhasedProces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B6C12E-5F33-AA4D-BFAA-D723B106FFBA}">
      <dsp:nvSpPr>
        <dsp:cNvPr id="0" name=""/>
        <dsp:cNvSpPr/>
      </dsp:nvSpPr>
      <dsp:spPr>
        <a:xfrm>
          <a:off x="1354643" y="2325746"/>
          <a:ext cx="2012659" cy="2012659"/>
        </a:xfrm>
        <a:prstGeom prst="gear9">
          <a:avLst/>
        </a:prstGeom>
        <a:solidFill>
          <a:schemeClr val="accent3">
            <a:shade val="80000"/>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smtClean="0">
              <a:latin typeface="Candara"/>
              <a:cs typeface="Candara"/>
            </a:rPr>
            <a:t>Novel strings</a:t>
          </a:r>
          <a:endParaRPr lang="en-US" sz="1800" b="1" kern="1200" dirty="0">
            <a:latin typeface="Candara"/>
            <a:cs typeface="Candara"/>
          </a:endParaRPr>
        </a:p>
      </dsp:txBody>
      <dsp:txXfrm>
        <a:off x="1759277" y="2797202"/>
        <a:ext cx="1203391" cy="1034548"/>
      </dsp:txXfrm>
    </dsp:sp>
    <dsp:sp modelId="{6E774542-70BB-1F48-AC96-FF2B6F9A3F53}">
      <dsp:nvSpPr>
        <dsp:cNvPr id="0" name=""/>
        <dsp:cNvSpPr/>
      </dsp:nvSpPr>
      <dsp:spPr>
        <a:xfrm>
          <a:off x="151469" y="1742466"/>
          <a:ext cx="1463752" cy="1463752"/>
        </a:xfrm>
        <a:prstGeom prst="gear6">
          <a:avLst/>
        </a:prstGeom>
        <a:solidFill>
          <a:schemeClr val="accent3">
            <a:shade val="80000"/>
            <a:hueOff val="-304421"/>
            <a:satOff val="-5015"/>
            <a:lumOff val="15307"/>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latin typeface="Candara"/>
              <a:cs typeface="Candara"/>
            </a:rPr>
            <a:t>General rules</a:t>
          </a:r>
          <a:endParaRPr lang="en-US" sz="1600" b="1" kern="1200" dirty="0">
            <a:latin typeface="Candara"/>
            <a:cs typeface="Candara"/>
          </a:endParaRPr>
        </a:p>
      </dsp:txBody>
      <dsp:txXfrm>
        <a:off x="519973" y="2113197"/>
        <a:ext cx="726744" cy="722290"/>
      </dsp:txXfrm>
    </dsp:sp>
    <dsp:sp modelId="{EA18A583-CF1B-D143-A7A9-460E663754C5}">
      <dsp:nvSpPr>
        <dsp:cNvPr id="0" name=""/>
        <dsp:cNvSpPr/>
      </dsp:nvSpPr>
      <dsp:spPr>
        <a:xfrm rot="20700000">
          <a:off x="1092219" y="618571"/>
          <a:ext cx="1434178" cy="1434178"/>
        </a:xfrm>
        <a:prstGeom prst="gear6">
          <a:avLst/>
        </a:prstGeom>
        <a:solidFill>
          <a:schemeClr val="accent3">
            <a:shade val="80000"/>
            <a:hueOff val="-608841"/>
            <a:satOff val="-10030"/>
            <a:lumOff val="30614"/>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b="1" kern="1200" dirty="0" smtClean="0">
              <a:latin typeface="Candara"/>
              <a:cs typeface="Candara"/>
            </a:rPr>
            <a:t>Little evidence</a:t>
          </a:r>
          <a:endParaRPr lang="en-US" sz="1500" b="1" kern="1200" dirty="0">
            <a:latin typeface="Candara"/>
            <a:cs typeface="Candara"/>
          </a:endParaRPr>
        </a:p>
      </dsp:txBody>
      <dsp:txXfrm rot="-20700000">
        <a:off x="1406776" y="933128"/>
        <a:ext cx="805063" cy="805063"/>
      </dsp:txXfrm>
    </dsp:sp>
    <dsp:sp modelId="{4EF4ED86-82EE-584E-A601-6D2FB3607EF8}">
      <dsp:nvSpPr>
        <dsp:cNvPr id="0" name=""/>
        <dsp:cNvSpPr/>
      </dsp:nvSpPr>
      <dsp:spPr>
        <a:xfrm>
          <a:off x="1239867" y="2006464"/>
          <a:ext cx="2576203" cy="2576203"/>
        </a:xfrm>
        <a:prstGeom prst="circularArrow">
          <a:avLst>
            <a:gd name="adj1" fmla="val 4688"/>
            <a:gd name="adj2" fmla="val 299029"/>
            <a:gd name="adj3" fmla="val 2502035"/>
            <a:gd name="adj4" fmla="val 15892059"/>
            <a:gd name="adj5" fmla="val 5469"/>
          </a:avLst>
        </a:prstGeom>
        <a:solidFill>
          <a:schemeClr val="accent3">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680873E-8943-C44E-AFCC-E568AF09EC69}">
      <dsp:nvSpPr>
        <dsp:cNvPr id="0" name=""/>
        <dsp:cNvSpPr/>
      </dsp:nvSpPr>
      <dsp:spPr>
        <a:xfrm>
          <a:off x="-65490" y="1333769"/>
          <a:ext cx="1871772" cy="1871772"/>
        </a:xfrm>
        <a:prstGeom prst="leftCircularArrow">
          <a:avLst>
            <a:gd name="adj1" fmla="val 6452"/>
            <a:gd name="adj2" fmla="val 429999"/>
            <a:gd name="adj3" fmla="val 10489124"/>
            <a:gd name="adj4" fmla="val 14837806"/>
            <a:gd name="adj5" fmla="val 7527"/>
          </a:avLst>
        </a:prstGeom>
        <a:solidFill>
          <a:schemeClr val="accent3">
            <a:shade val="90000"/>
            <a:hueOff val="-304416"/>
            <a:satOff val="-4787"/>
            <a:lumOff val="1403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0D6D5D-992C-004F-95AE-A2AE6680F7A6}">
      <dsp:nvSpPr>
        <dsp:cNvPr id="0" name=""/>
        <dsp:cNvSpPr/>
      </dsp:nvSpPr>
      <dsp:spPr>
        <a:xfrm>
          <a:off x="773155" y="335068"/>
          <a:ext cx="2018148" cy="2018148"/>
        </a:xfrm>
        <a:prstGeom prst="circularArrow">
          <a:avLst>
            <a:gd name="adj1" fmla="val 5984"/>
            <a:gd name="adj2" fmla="val 394124"/>
            <a:gd name="adj3" fmla="val 13313824"/>
            <a:gd name="adj4" fmla="val 10508221"/>
            <a:gd name="adj5" fmla="val 6981"/>
          </a:avLst>
        </a:prstGeom>
        <a:solidFill>
          <a:schemeClr val="accent3">
            <a:shade val="90000"/>
            <a:hueOff val="-608831"/>
            <a:satOff val="-9575"/>
            <a:lumOff val="2807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854D7-F59A-7944-BE03-4F4B30417C4C}">
      <dsp:nvSpPr>
        <dsp:cNvPr id="0" name=""/>
        <dsp:cNvSpPr/>
      </dsp:nvSpPr>
      <dsp:spPr>
        <a:xfrm rot="5400000">
          <a:off x="-147307" y="149115"/>
          <a:ext cx="982050" cy="687435"/>
        </a:xfrm>
        <a:prstGeom prst="chevron">
          <a:avLst/>
        </a:prstGeom>
        <a:solidFill>
          <a:schemeClr val="accent1">
            <a:shade val="80000"/>
            <a:hueOff val="0"/>
            <a:satOff val="0"/>
            <a:lumOff val="0"/>
            <a:alphaOff val="0"/>
          </a:schemeClr>
        </a:solidFill>
        <a:ln w="25400" cap="flat" cmpd="dbl"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latin typeface="Candara"/>
              <a:cs typeface="Candara"/>
            </a:rPr>
            <a:t>1.</a:t>
          </a:r>
          <a:endParaRPr lang="en-US" sz="2400" kern="1200" dirty="0">
            <a:latin typeface="Candara"/>
            <a:cs typeface="Candara"/>
          </a:endParaRPr>
        </a:p>
      </dsp:txBody>
      <dsp:txXfrm rot="-5400000">
        <a:off x="1" y="345526"/>
        <a:ext cx="687435" cy="294615"/>
      </dsp:txXfrm>
    </dsp:sp>
    <dsp:sp modelId="{E21CAA32-99C3-8744-A0A7-FAB203D155CB}">
      <dsp:nvSpPr>
        <dsp:cNvPr id="0" name=""/>
        <dsp:cNvSpPr/>
      </dsp:nvSpPr>
      <dsp:spPr>
        <a:xfrm rot="5400000">
          <a:off x="3844543" y="-3155300"/>
          <a:ext cx="638668" cy="6952884"/>
        </a:xfrm>
        <a:prstGeom prst="round2SameRect">
          <a:avLst/>
        </a:prstGeom>
        <a:solidFill>
          <a:schemeClr val="lt1">
            <a:alpha val="90000"/>
            <a:hueOff val="0"/>
            <a:satOff val="0"/>
            <a:lumOff val="0"/>
            <a:alphaOff val="0"/>
          </a:schemeClr>
        </a:solidFill>
        <a:ln w="25400" cap="flat" cmpd="dbl"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b="1" kern="1200" dirty="0" smtClean="0">
              <a:solidFill>
                <a:srgbClr val="0000FF"/>
              </a:solidFill>
              <a:latin typeface="Candara"/>
              <a:cs typeface="Candara"/>
            </a:rPr>
            <a:t>Statistical learning -&gt; Perceptually-bound generalizations</a:t>
          </a:r>
          <a:endParaRPr lang="en-US" sz="1800" b="1" kern="1200" dirty="0">
            <a:solidFill>
              <a:srgbClr val="0000FF"/>
            </a:solidFill>
            <a:latin typeface="Candara"/>
            <a:cs typeface="Candara"/>
          </a:endParaRPr>
        </a:p>
        <a:p>
          <a:pPr marL="342900" lvl="2" indent="-171450" algn="l" defTabSz="800100">
            <a:lnSpc>
              <a:spcPct val="90000"/>
            </a:lnSpc>
            <a:spcBef>
              <a:spcPct val="0"/>
            </a:spcBef>
            <a:spcAft>
              <a:spcPct val="15000"/>
            </a:spcAft>
            <a:buChar char="••"/>
          </a:pPr>
          <a:r>
            <a:rPr lang="en-US" sz="1800" i="1" kern="1200" dirty="0" err="1" smtClean="0">
              <a:solidFill>
                <a:srgbClr val="0000FF"/>
              </a:solidFill>
              <a:latin typeface="Candara"/>
              <a:cs typeface="Candara"/>
            </a:rPr>
            <a:t>ba</a:t>
          </a:r>
          <a:r>
            <a:rPr lang="en-US" sz="1800" i="1" kern="1200" dirty="0" smtClean="0">
              <a:solidFill>
                <a:srgbClr val="0000FF"/>
              </a:solidFill>
              <a:latin typeface="Candara"/>
              <a:cs typeface="Candara"/>
            </a:rPr>
            <a:t> </a:t>
          </a:r>
          <a:r>
            <a:rPr lang="en-US" sz="1800" i="0" kern="1200" dirty="0" smtClean="0">
              <a:solidFill>
                <a:srgbClr val="0000FF"/>
              </a:solidFill>
              <a:latin typeface="Candara"/>
              <a:cs typeface="Candara"/>
            </a:rPr>
            <a:t>follows </a:t>
          </a:r>
          <a:r>
            <a:rPr lang="en-US" sz="1800" i="1" kern="1200" dirty="0" err="1" smtClean="0">
              <a:solidFill>
                <a:srgbClr val="0000FF"/>
              </a:solidFill>
              <a:latin typeface="Candara"/>
              <a:cs typeface="Candara"/>
            </a:rPr>
            <a:t>ba</a:t>
          </a:r>
          <a:r>
            <a:rPr lang="en-US" sz="1800" i="1" kern="1200" dirty="0" smtClean="0">
              <a:solidFill>
                <a:srgbClr val="0000FF"/>
              </a:solidFill>
              <a:latin typeface="Candara"/>
              <a:cs typeface="Candara"/>
            </a:rPr>
            <a:t>,</a:t>
          </a:r>
          <a:r>
            <a:rPr lang="en-US" sz="1800" i="0" kern="1200" dirty="0" smtClean="0">
              <a:solidFill>
                <a:srgbClr val="0000FF"/>
              </a:solidFill>
              <a:latin typeface="Candara"/>
              <a:cs typeface="Candara"/>
            </a:rPr>
            <a:t> end in</a:t>
          </a:r>
          <a:r>
            <a:rPr lang="en-US" sz="1800" i="1" kern="1200" dirty="0" smtClean="0">
              <a:solidFill>
                <a:srgbClr val="0000FF"/>
              </a:solidFill>
              <a:latin typeface="Candara"/>
              <a:cs typeface="Candara"/>
            </a:rPr>
            <a:t> di</a:t>
          </a:r>
          <a:endParaRPr lang="en-US" sz="1800" i="1" kern="1200" dirty="0">
            <a:solidFill>
              <a:srgbClr val="0000FF"/>
            </a:solidFill>
            <a:latin typeface="Candara"/>
            <a:cs typeface="Candara"/>
          </a:endParaRPr>
        </a:p>
      </dsp:txBody>
      <dsp:txXfrm rot="-5400000">
        <a:off x="687436" y="32984"/>
        <a:ext cx="6921707" cy="576314"/>
      </dsp:txXfrm>
    </dsp:sp>
    <dsp:sp modelId="{0D0A53D9-7EA7-2C4A-8B3B-43800A5DCD54}">
      <dsp:nvSpPr>
        <dsp:cNvPr id="0" name=""/>
        <dsp:cNvSpPr/>
      </dsp:nvSpPr>
      <dsp:spPr>
        <a:xfrm rot="5400000">
          <a:off x="-147307" y="945046"/>
          <a:ext cx="982050" cy="687435"/>
        </a:xfrm>
        <a:prstGeom prst="chevron">
          <a:avLst/>
        </a:prstGeom>
        <a:solidFill>
          <a:schemeClr val="accent1">
            <a:shade val="80000"/>
            <a:hueOff val="393575"/>
            <a:satOff val="-31781"/>
            <a:lumOff val="32319"/>
            <a:alphaOff val="0"/>
          </a:schemeClr>
        </a:solidFill>
        <a:ln w="25400" cap="flat" cmpd="dbl" algn="ctr">
          <a:solidFill>
            <a:schemeClr val="accent1">
              <a:shade val="80000"/>
              <a:hueOff val="393575"/>
              <a:satOff val="-31781"/>
              <a:lumOff val="3231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latin typeface="Candara"/>
              <a:cs typeface="Candara"/>
            </a:rPr>
            <a:t>2.</a:t>
          </a:r>
          <a:endParaRPr lang="en-US" sz="2400" kern="1200" dirty="0">
            <a:latin typeface="Candara"/>
            <a:cs typeface="Candara"/>
          </a:endParaRPr>
        </a:p>
      </dsp:txBody>
      <dsp:txXfrm rot="-5400000">
        <a:off x="1" y="1141457"/>
        <a:ext cx="687435" cy="294615"/>
      </dsp:txXfrm>
    </dsp:sp>
    <dsp:sp modelId="{77982C1E-F2E4-C24E-84BC-A98F319AA857}">
      <dsp:nvSpPr>
        <dsp:cNvPr id="0" name=""/>
        <dsp:cNvSpPr/>
      </dsp:nvSpPr>
      <dsp:spPr>
        <a:xfrm rot="5400000">
          <a:off x="3735553" y="-2359537"/>
          <a:ext cx="856648" cy="6952884"/>
        </a:xfrm>
        <a:prstGeom prst="round2SameRect">
          <a:avLst/>
        </a:prstGeom>
        <a:solidFill>
          <a:schemeClr val="lt1">
            <a:alpha val="90000"/>
            <a:hueOff val="0"/>
            <a:satOff val="0"/>
            <a:lumOff val="0"/>
            <a:alphaOff val="0"/>
          </a:schemeClr>
        </a:solidFill>
        <a:ln w="25400" cap="flat" cmpd="dbl" algn="ctr">
          <a:solidFill>
            <a:schemeClr val="accent1">
              <a:shade val="80000"/>
              <a:hueOff val="393575"/>
              <a:satOff val="-31781"/>
              <a:lumOff val="3231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en-US" sz="1800" b="1" kern="1200" dirty="0" smtClean="0">
              <a:solidFill>
                <a:srgbClr val="0000FF"/>
              </a:solidFill>
              <a:latin typeface="Candara"/>
              <a:cs typeface="Candara"/>
            </a:rPr>
            <a:t>Abstract rule learning -&gt; Category-based generalizations</a:t>
          </a:r>
          <a:endParaRPr lang="en-US" sz="1800" b="1" kern="1200" dirty="0">
            <a:solidFill>
              <a:srgbClr val="0000FF"/>
            </a:solidFill>
            <a:latin typeface="Candara"/>
            <a:cs typeface="Candara"/>
          </a:endParaRPr>
        </a:p>
        <a:p>
          <a:pPr marL="342900" lvl="2" indent="-171450" algn="l" defTabSz="800100">
            <a:lnSpc>
              <a:spcPct val="90000"/>
            </a:lnSpc>
            <a:spcBef>
              <a:spcPct val="0"/>
            </a:spcBef>
            <a:spcAft>
              <a:spcPct val="15000"/>
            </a:spcAft>
            <a:buChar char="••"/>
          </a:pPr>
          <a:r>
            <a:rPr lang="en-US" sz="1800" i="1" kern="1200" dirty="0" err="1" smtClean="0">
              <a:solidFill>
                <a:srgbClr val="0000FF"/>
              </a:solidFill>
              <a:latin typeface="Candara"/>
              <a:cs typeface="Candara"/>
            </a:rPr>
            <a:t>varX</a:t>
          </a:r>
          <a:r>
            <a:rPr lang="en-US" sz="1800" i="1" kern="1200" dirty="0" smtClean="0">
              <a:solidFill>
                <a:srgbClr val="0000FF"/>
              </a:solidFill>
              <a:latin typeface="Candara"/>
              <a:cs typeface="Candara"/>
            </a:rPr>
            <a:t> </a:t>
          </a:r>
          <a:r>
            <a:rPr lang="en-US" sz="1800" i="0" kern="1200" dirty="0" smtClean="0">
              <a:solidFill>
                <a:srgbClr val="0000FF"/>
              </a:solidFill>
              <a:latin typeface="Candara"/>
              <a:cs typeface="Candara"/>
            </a:rPr>
            <a:t>follows </a:t>
          </a:r>
          <a:r>
            <a:rPr lang="en-US" sz="1800" i="1" kern="1200" dirty="0" err="1" smtClean="0">
              <a:solidFill>
                <a:srgbClr val="0000FF"/>
              </a:solidFill>
              <a:latin typeface="Candara"/>
              <a:cs typeface="Candara"/>
            </a:rPr>
            <a:t>varX</a:t>
          </a:r>
          <a:r>
            <a:rPr lang="en-US" sz="1800" i="1" kern="1200" dirty="0" smtClean="0">
              <a:solidFill>
                <a:srgbClr val="0000FF"/>
              </a:solidFill>
              <a:latin typeface="Candara"/>
              <a:cs typeface="Candara"/>
            </a:rPr>
            <a:t>, </a:t>
          </a:r>
          <a:r>
            <a:rPr lang="en-US" sz="1800" i="0" kern="1200" dirty="0" smtClean="0">
              <a:solidFill>
                <a:srgbClr val="0000FF"/>
              </a:solidFill>
              <a:latin typeface="Candara"/>
              <a:cs typeface="Candara"/>
            </a:rPr>
            <a:t>end</a:t>
          </a:r>
          <a:r>
            <a:rPr lang="en-US" sz="1800" i="0" kern="1200" baseline="0" dirty="0" smtClean="0">
              <a:solidFill>
                <a:srgbClr val="0000FF"/>
              </a:solidFill>
              <a:latin typeface="Candara"/>
              <a:cs typeface="Candara"/>
            </a:rPr>
            <a:t> in </a:t>
          </a:r>
          <a:r>
            <a:rPr lang="en-US" sz="1800" i="1" kern="1200" dirty="0" err="1" smtClean="0">
              <a:solidFill>
                <a:srgbClr val="0000FF"/>
              </a:solidFill>
              <a:latin typeface="Candara"/>
              <a:cs typeface="Candara"/>
            </a:rPr>
            <a:t>varY</a:t>
          </a:r>
          <a:endParaRPr lang="en-US" sz="1800" i="1" kern="1200" dirty="0">
            <a:solidFill>
              <a:srgbClr val="0000FF"/>
            </a:solidFill>
            <a:latin typeface="Candara"/>
            <a:cs typeface="Candara"/>
          </a:endParaRPr>
        </a:p>
      </dsp:txBody>
      <dsp:txXfrm rot="-5400000">
        <a:off x="687435" y="730399"/>
        <a:ext cx="6911066" cy="7730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2FBD2-6573-7D46-B0E6-C3555DC88D28}">
      <dsp:nvSpPr>
        <dsp:cNvPr id="0" name=""/>
        <dsp:cNvSpPr/>
      </dsp:nvSpPr>
      <dsp:spPr>
        <a:xfrm rot="5400000">
          <a:off x="162" y="370272"/>
          <a:ext cx="2113202" cy="2113527"/>
        </a:xfrm>
        <a:prstGeom prst="blockArc">
          <a:avLst>
            <a:gd name="adj1" fmla="val 13500000"/>
            <a:gd name="adj2" fmla="val 18900000"/>
            <a:gd name="adj3" fmla="val 4960"/>
          </a:avLst>
        </a:prstGeom>
        <a:solidFill>
          <a:schemeClr val="accent3">
            <a:shade val="8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5F1334A5-C1A1-F843-B0B2-CFABDAE654B2}">
      <dsp:nvSpPr>
        <dsp:cNvPr id="0" name=""/>
        <dsp:cNvSpPr/>
      </dsp:nvSpPr>
      <dsp:spPr>
        <a:xfrm rot="16200000">
          <a:off x="2175081" y="370272"/>
          <a:ext cx="2113202" cy="2113527"/>
        </a:xfrm>
        <a:prstGeom prst="blockArc">
          <a:avLst>
            <a:gd name="adj1" fmla="val 13500000"/>
            <a:gd name="adj2" fmla="val 18900000"/>
            <a:gd name="adj3" fmla="val 4960"/>
          </a:avLst>
        </a:prstGeom>
        <a:solidFill>
          <a:schemeClr val="accent3">
            <a:shade val="80000"/>
            <a:hueOff val="-202947"/>
            <a:satOff val="-3343"/>
            <a:lumOff val="10205"/>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37BE055D-CD7C-2845-8961-EBF5B0DD374F}">
      <dsp:nvSpPr>
        <dsp:cNvPr id="0" name=""/>
        <dsp:cNvSpPr/>
      </dsp:nvSpPr>
      <dsp:spPr>
        <a:xfrm>
          <a:off x="2424961" y="1837793"/>
          <a:ext cx="1604490" cy="11593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smtClean="0">
              <a:solidFill>
                <a:srgbClr val="0000FF"/>
              </a:solidFill>
              <a:latin typeface="Candara"/>
              <a:cs typeface="Candara"/>
            </a:rPr>
            <a:t>perceptually-bound</a:t>
          </a:r>
          <a:endParaRPr lang="en-US" sz="1700" b="1" kern="1200" dirty="0">
            <a:solidFill>
              <a:srgbClr val="0000FF"/>
            </a:solidFill>
            <a:latin typeface="Candara"/>
            <a:cs typeface="Candara"/>
          </a:endParaRPr>
        </a:p>
      </dsp:txBody>
      <dsp:txXfrm>
        <a:off x="2424961" y="1837793"/>
        <a:ext cx="1604490" cy="1159345"/>
      </dsp:txXfrm>
    </dsp:sp>
    <dsp:sp modelId="{3B903774-877C-714C-B7F7-A3A45D6DB9F6}">
      <dsp:nvSpPr>
        <dsp:cNvPr id="0" name=""/>
        <dsp:cNvSpPr/>
      </dsp:nvSpPr>
      <dsp:spPr>
        <a:xfrm rot="5400000">
          <a:off x="2107295" y="370272"/>
          <a:ext cx="2113202" cy="2113527"/>
        </a:xfrm>
        <a:prstGeom prst="blockArc">
          <a:avLst>
            <a:gd name="adj1" fmla="val 13500000"/>
            <a:gd name="adj2" fmla="val 18900000"/>
            <a:gd name="adj3" fmla="val 4960"/>
          </a:avLst>
        </a:prstGeom>
        <a:solidFill>
          <a:schemeClr val="accent3">
            <a:shade val="80000"/>
            <a:hueOff val="-405894"/>
            <a:satOff val="-6687"/>
            <a:lumOff val="20409"/>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2607F046-61EA-2249-8B43-F3EEA34B10D6}">
      <dsp:nvSpPr>
        <dsp:cNvPr id="0" name=""/>
        <dsp:cNvSpPr/>
      </dsp:nvSpPr>
      <dsp:spPr>
        <a:xfrm rot="16200000">
          <a:off x="4281574" y="370272"/>
          <a:ext cx="2113202" cy="2113527"/>
        </a:xfrm>
        <a:prstGeom prst="blockArc">
          <a:avLst>
            <a:gd name="adj1" fmla="val 13500000"/>
            <a:gd name="adj2" fmla="val 18900000"/>
            <a:gd name="adj3" fmla="val 4960"/>
          </a:avLst>
        </a:prstGeom>
        <a:solidFill>
          <a:schemeClr val="accent3">
            <a:shade val="80000"/>
            <a:hueOff val="-608841"/>
            <a:satOff val="-10030"/>
            <a:lumOff val="30614"/>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5AF757E9-DBE6-0745-B04F-EDFC1A74B244}">
      <dsp:nvSpPr>
        <dsp:cNvPr id="0" name=""/>
        <dsp:cNvSpPr/>
      </dsp:nvSpPr>
      <dsp:spPr>
        <a:xfrm>
          <a:off x="4377336" y="2067779"/>
          <a:ext cx="1604490" cy="699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smtClean="0">
              <a:solidFill>
                <a:srgbClr val="0000FF"/>
              </a:solidFill>
              <a:latin typeface="Candara"/>
              <a:cs typeface="Candara"/>
            </a:rPr>
            <a:t>category-based</a:t>
          </a:r>
          <a:endParaRPr lang="en-US" sz="1700" b="1" kern="1200" dirty="0">
            <a:solidFill>
              <a:srgbClr val="0000FF"/>
            </a:solidFill>
            <a:latin typeface="Candara"/>
            <a:cs typeface="Candara"/>
          </a:endParaRPr>
        </a:p>
      </dsp:txBody>
      <dsp:txXfrm>
        <a:off x="4377336" y="2067779"/>
        <a:ext cx="1604490" cy="699373"/>
      </dsp:txXfrm>
    </dsp:sp>
    <dsp:sp modelId="{0BDB17AD-2669-E440-B817-1F1AA3A93A63}">
      <dsp:nvSpPr>
        <dsp:cNvPr id="0" name=""/>
        <dsp:cNvSpPr/>
      </dsp:nvSpPr>
      <dsp:spPr>
        <a:xfrm>
          <a:off x="2373405" y="976803"/>
          <a:ext cx="968219" cy="968219"/>
        </a:xfrm>
        <a:prstGeom prst="ellipse">
          <a:avLst/>
        </a:prstGeom>
        <a:solidFill>
          <a:schemeClr val="accent3">
            <a:shade val="80000"/>
            <a:alpha val="5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n-US" sz="1600" b="1" i="1" kern="1200" dirty="0" smtClean="0">
              <a:solidFill>
                <a:srgbClr val="0000FF"/>
              </a:solidFill>
              <a:latin typeface="Candara"/>
              <a:cs typeface="Candara"/>
            </a:rPr>
            <a:t>di</a:t>
          </a:r>
          <a:r>
            <a:rPr lang="en-US" sz="1600" b="1" i="0" kern="1200" dirty="0" smtClean="0">
              <a:solidFill>
                <a:srgbClr val="0000FF"/>
              </a:solidFill>
              <a:latin typeface="Candara"/>
              <a:cs typeface="Candara"/>
            </a:rPr>
            <a:t> after 2x </a:t>
          </a:r>
          <a:r>
            <a:rPr lang="en-US" sz="1600" b="1" i="1" kern="1200" dirty="0" smtClean="0">
              <a:solidFill>
                <a:srgbClr val="0000FF"/>
              </a:solidFill>
              <a:latin typeface="Candara"/>
              <a:cs typeface="Candara"/>
            </a:rPr>
            <a:t>le</a:t>
          </a:r>
          <a:endParaRPr lang="en-US" sz="1600" b="1" i="1" kern="1200" dirty="0">
            <a:solidFill>
              <a:srgbClr val="0000FF"/>
            </a:solidFill>
            <a:latin typeface="Candara"/>
            <a:cs typeface="Candara"/>
          </a:endParaRPr>
        </a:p>
      </dsp:txBody>
      <dsp:txXfrm>
        <a:off x="2508607" y="1090977"/>
        <a:ext cx="558252" cy="739871"/>
      </dsp:txXfrm>
    </dsp:sp>
    <dsp:sp modelId="{38345A0B-B38A-E748-AD5F-FD00ECAC8679}">
      <dsp:nvSpPr>
        <dsp:cNvPr id="0" name=""/>
        <dsp:cNvSpPr/>
      </dsp:nvSpPr>
      <dsp:spPr>
        <a:xfrm>
          <a:off x="3071221" y="976803"/>
          <a:ext cx="968219" cy="968219"/>
        </a:xfrm>
        <a:prstGeom prst="ellipse">
          <a:avLst/>
        </a:prstGeom>
        <a:solidFill>
          <a:schemeClr val="accent3">
            <a:shade val="80000"/>
            <a:alpha val="50000"/>
            <a:hueOff val="-86977"/>
            <a:satOff val="-1433"/>
            <a:lumOff val="4373"/>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n-US" sz="1600" b="1" i="0" kern="1200" dirty="0" smtClean="0">
              <a:solidFill>
                <a:srgbClr val="0000FF"/>
              </a:solidFill>
              <a:latin typeface="Candara"/>
              <a:cs typeface="Candara"/>
            </a:rPr>
            <a:t>end in je, </a:t>
          </a:r>
          <a:r>
            <a:rPr lang="en-US" sz="1600" b="1" i="1" kern="1200" dirty="0" err="1" smtClean="0">
              <a:solidFill>
                <a:srgbClr val="0000FF"/>
              </a:solidFill>
              <a:latin typeface="Candara"/>
              <a:cs typeface="Candara"/>
            </a:rPr>
            <a:t>ba</a:t>
          </a:r>
          <a:r>
            <a:rPr lang="en-US" sz="1600" b="1" i="1" kern="1200" dirty="0" smtClean="0">
              <a:solidFill>
                <a:srgbClr val="0000FF"/>
              </a:solidFill>
              <a:latin typeface="Candara"/>
              <a:cs typeface="Candara"/>
            </a:rPr>
            <a:t> </a:t>
          </a:r>
          <a:r>
            <a:rPr lang="en-US" sz="1600" b="1" i="0" kern="1200" dirty="0" smtClean="0">
              <a:solidFill>
                <a:srgbClr val="0000FF"/>
              </a:solidFill>
              <a:latin typeface="Candara"/>
              <a:cs typeface="Candara"/>
            </a:rPr>
            <a:t>or</a:t>
          </a:r>
          <a:r>
            <a:rPr lang="en-US" sz="1600" b="1" i="1" kern="1200" dirty="0" smtClean="0">
              <a:solidFill>
                <a:srgbClr val="0000FF"/>
              </a:solidFill>
              <a:latin typeface="Candara"/>
              <a:cs typeface="Candara"/>
            </a:rPr>
            <a:t> di</a:t>
          </a:r>
          <a:endParaRPr lang="en-US" sz="1600" b="1" i="1" kern="1200" dirty="0">
            <a:solidFill>
              <a:srgbClr val="0000FF"/>
            </a:solidFill>
            <a:latin typeface="Candara"/>
            <a:cs typeface="Candara"/>
          </a:endParaRPr>
        </a:p>
      </dsp:txBody>
      <dsp:txXfrm>
        <a:off x="3345986" y="1090977"/>
        <a:ext cx="558252" cy="739871"/>
      </dsp:txXfrm>
    </dsp:sp>
    <dsp:sp modelId="{EA544B78-315C-CB4A-A493-3F77FBA7A09F}">
      <dsp:nvSpPr>
        <dsp:cNvPr id="0" name=""/>
        <dsp:cNvSpPr/>
      </dsp:nvSpPr>
      <dsp:spPr>
        <a:xfrm>
          <a:off x="123487" y="457266"/>
          <a:ext cx="1136141" cy="1002388"/>
        </a:xfrm>
        <a:prstGeom prst="ellipse">
          <a:avLst/>
        </a:prstGeom>
        <a:solidFill>
          <a:schemeClr val="accent3">
            <a:shade val="80000"/>
            <a:alpha val="50000"/>
            <a:hueOff val="-173955"/>
            <a:satOff val="-2866"/>
            <a:lumOff val="8747"/>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i="1" kern="1200" dirty="0" err="1" smtClean="0">
              <a:solidFill>
                <a:srgbClr val="0000FF"/>
              </a:solidFill>
              <a:latin typeface="Candara"/>
              <a:cs typeface="Candara"/>
            </a:rPr>
            <a:t>dedeje</a:t>
          </a:r>
          <a:endParaRPr lang="en-US" sz="1400" b="1" i="1" kern="1200" dirty="0">
            <a:solidFill>
              <a:srgbClr val="0000FF"/>
            </a:solidFill>
            <a:latin typeface="Candara"/>
            <a:cs typeface="Candara"/>
          </a:endParaRPr>
        </a:p>
      </dsp:txBody>
      <dsp:txXfrm>
        <a:off x="289871" y="604062"/>
        <a:ext cx="803373" cy="708796"/>
      </dsp:txXfrm>
    </dsp:sp>
    <dsp:sp modelId="{095FC4DC-FCD3-6D47-9F28-24953D91F9A7}">
      <dsp:nvSpPr>
        <dsp:cNvPr id="0" name=""/>
        <dsp:cNvSpPr/>
      </dsp:nvSpPr>
      <dsp:spPr>
        <a:xfrm>
          <a:off x="247678" y="1266300"/>
          <a:ext cx="328906" cy="328774"/>
        </a:xfrm>
        <a:prstGeom prst="ellipse">
          <a:avLst/>
        </a:prstGeom>
        <a:solidFill>
          <a:schemeClr val="accent3">
            <a:shade val="80000"/>
            <a:alpha val="50000"/>
            <a:hueOff val="-260932"/>
            <a:satOff val="-4299"/>
            <a:lumOff val="1312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sp>
    <dsp:sp modelId="{3D051F49-3E8D-684B-B662-FBF802462B48}">
      <dsp:nvSpPr>
        <dsp:cNvPr id="0" name=""/>
        <dsp:cNvSpPr/>
      </dsp:nvSpPr>
      <dsp:spPr>
        <a:xfrm>
          <a:off x="1219168" y="838196"/>
          <a:ext cx="191377" cy="191252"/>
        </a:xfrm>
        <a:prstGeom prst="ellipse">
          <a:avLst/>
        </a:prstGeom>
        <a:solidFill>
          <a:schemeClr val="accent3">
            <a:shade val="80000"/>
            <a:alpha val="50000"/>
            <a:hueOff val="-347909"/>
            <a:satOff val="-5731"/>
            <a:lumOff val="17494"/>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sp>
    <dsp:sp modelId="{2BA84A2A-9E64-3D47-9693-DBF8472FB164}">
      <dsp:nvSpPr>
        <dsp:cNvPr id="0" name=""/>
        <dsp:cNvSpPr/>
      </dsp:nvSpPr>
      <dsp:spPr>
        <a:xfrm>
          <a:off x="918220" y="967900"/>
          <a:ext cx="1129245" cy="946630"/>
        </a:xfrm>
        <a:prstGeom prst="ellipse">
          <a:avLst/>
        </a:prstGeom>
        <a:solidFill>
          <a:schemeClr val="accent3">
            <a:shade val="80000"/>
            <a:alpha val="50000"/>
            <a:hueOff val="-434886"/>
            <a:satOff val="-7164"/>
            <a:lumOff val="21867"/>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i="1" kern="1200" dirty="0" err="1" smtClean="0">
              <a:solidFill>
                <a:srgbClr val="0000FF"/>
              </a:solidFill>
              <a:latin typeface="Candara"/>
              <a:cs typeface="Candara"/>
            </a:rPr>
            <a:t>kokoba</a:t>
          </a:r>
          <a:endParaRPr lang="en-US" sz="1400" b="1" i="1" kern="1200" dirty="0">
            <a:solidFill>
              <a:srgbClr val="0000FF"/>
            </a:solidFill>
            <a:latin typeface="Candara"/>
            <a:cs typeface="Candara"/>
          </a:endParaRPr>
        </a:p>
      </dsp:txBody>
      <dsp:txXfrm>
        <a:off x="1083594" y="1106531"/>
        <a:ext cx="798497" cy="669368"/>
      </dsp:txXfrm>
    </dsp:sp>
    <dsp:sp modelId="{71AF3890-670F-1C41-9D02-EBFC40652F1C}">
      <dsp:nvSpPr>
        <dsp:cNvPr id="0" name=""/>
        <dsp:cNvSpPr/>
      </dsp:nvSpPr>
      <dsp:spPr>
        <a:xfrm>
          <a:off x="1218069" y="1816969"/>
          <a:ext cx="191377" cy="191252"/>
        </a:xfrm>
        <a:prstGeom prst="ellipse">
          <a:avLst/>
        </a:prstGeom>
        <a:solidFill>
          <a:schemeClr val="accent3">
            <a:shade val="80000"/>
            <a:alpha val="50000"/>
            <a:hueOff val="-521864"/>
            <a:satOff val="-8597"/>
            <a:lumOff val="26241"/>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sp>
    <dsp:sp modelId="{A9DE882C-B2E1-C648-886B-CF6167679894}">
      <dsp:nvSpPr>
        <dsp:cNvPr id="0" name=""/>
        <dsp:cNvSpPr/>
      </dsp:nvSpPr>
      <dsp:spPr>
        <a:xfrm>
          <a:off x="403243" y="1353173"/>
          <a:ext cx="876228" cy="941387"/>
        </a:xfrm>
        <a:prstGeom prst="ellipse">
          <a:avLst/>
        </a:prstGeom>
        <a:solidFill>
          <a:schemeClr val="accent3">
            <a:shade val="80000"/>
            <a:alpha val="50000"/>
            <a:hueOff val="-608841"/>
            <a:satOff val="-10030"/>
            <a:lumOff val="30614"/>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smtClean="0">
              <a:solidFill>
                <a:srgbClr val="0000FF"/>
              </a:solidFill>
              <a:latin typeface="Candara"/>
              <a:cs typeface="Candara"/>
            </a:rPr>
            <a:t>leledi</a:t>
          </a:r>
          <a:endParaRPr lang="en-US" sz="1400" b="1" kern="1200" dirty="0">
            <a:solidFill>
              <a:srgbClr val="0000FF"/>
            </a:solidFill>
            <a:latin typeface="Candara"/>
            <a:cs typeface="Candara"/>
          </a:endParaRPr>
        </a:p>
      </dsp:txBody>
      <dsp:txXfrm>
        <a:off x="531564" y="1491036"/>
        <a:ext cx="619586" cy="665661"/>
      </dsp:txXfrm>
    </dsp:sp>
    <dsp:sp modelId="{ED770CAD-8ED1-874E-A20F-994970236EF2}">
      <dsp:nvSpPr>
        <dsp:cNvPr id="0" name=""/>
        <dsp:cNvSpPr/>
      </dsp:nvSpPr>
      <dsp:spPr>
        <a:xfrm>
          <a:off x="4559592" y="807213"/>
          <a:ext cx="1234223" cy="1234000"/>
        </a:xfrm>
        <a:prstGeom prst="ellipse">
          <a:avLst/>
        </a:prstGeom>
        <a:solidFill>
          <a:schemeClr val="accent3">
            <a:tint val="99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0000FF"/>
              </a:solidFill>
              <a:latin typeface="Candara"/>
              <a:cs typeface="Candara"/>
            </a:rPr>
            <a:t>XXY</a:t>
          </a:r>
          <a:endParaRPr lang="en-US" sz="1800" b="1" kern="1200" dirty="0">
            <a:solidFill>
              <a:srgbClr val="0000FF"/>
            </a:solidFill>
            <a:latin typeface="Candara"/>
            <a:cs typeface="Candara"/>
          </a:endParaRPr>
        </a:p>
      </dsp:txBody>
      <dsp:txXfrm>
        <a:off x="4740340" y="987928"/>
        <a:ext cx="872727" cy="872570"/>
      </dsp:txXfrm>
    </dsp:sp>
    <dsp:sp modelId="{B8191C89-B2A0-4B4D-94D3-BB45AFC1F04A}">
      <dsp:nvSpPr>
        <dsp:cNvPr id="0" name=""/>
        <dsp:cNvSpPr/>
      </dsp:nvSpPr>
      <dsp:spPr>
        <a:xfrm>
          <a:off x="397125" y="2206078"/>
          <a:ext cx="1604490" cy="4227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smtClean="0">
              <a:solidFill>
                <a:srgbClr val="0000FF"/>
              </a:solidFill>
              <a:latin typeface="Candara"/>
              <a:cs typeface="Candara"/>
            </a:rPr>
            <a:t>memorization</a:t>
          </a:r>
          <a:endParaRPr lang="en-US" sz="1700" b="1" kern="1200" dirty="0">
            <a:solidFill>
              <a:srgbClr val="0000FF"/>
            </a:solidFill>
            <a:latin typeface="Candara"/>
            <a:cs typeface="Candara"/>
          </a:endParaRPr>
        </a:p>
      </dsp:txBody>
      <dsp:txXfrm>
        <a:off x="397125" y="2206078"/>
        <a:ext cx="1604490" cy="4227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46B97C-B2C6-8340-A372-CEE82EF91A3C}">
      <dsp:nvSpPr>
        <dsp:cNvPr id="0" name=""/>
        <dsp:cNvSpPr/>
      </dsp:nvSpPr>
      <dsp:spPr>
        <a:xfrm rot="5400000">
          <a:off x="574310" y="209204"/>
          <a:ext cx="991128" cy="2211978"/>
        </a:xfrm>
        <a:prstGeom prst="corner">
          <a:avLst>
            <a:gd name="adj1" fmla="val 16120"/>
            <a:gd name="adj2" fmla="val 16110"/>
          </a:avLst>
        </a:prstGeom>
        <a:gradFill rotWithShape="0">
          <a:gsLst>
            <a:gs pos="0">
              <a:schemeClr val="accent3">
                <a:shade val="80000"/>
                <a:hueOff val="0"/>
                <a:satOff val="0"/>
                <a:lumOff val="0"/>
                <a:alphaOff val="0"/>
                <a:shade val="100000"/>
                <a:satMod val="120000"/>
              </a:schemeClr>
            </a:gs>
            <a:gs pos="69000">
              <a:schemeClr val="accent3">
                <a:shade val="80000"/>
                <a:hueOff val="0"/>
                <a:satOff val="0"/>
                <a:lumOff val="0"/>
                <a:alphaOff val="0"/>
                <a:tint val="80000"/>
                <a:shade val="100000"/>
                <a:satMod val="150000"/>
              </a:schemeClr>
            </a:gs>
            <a:gs pos="100000">
              <a:schemeClr val="accent3">
                <a:shade val="80000"/>
                <a:hueOff val="0"/>
                <a:satOff val="0"/>
                <a:lumOff val="0"/>
                <a:alphaOff val="0"/>
                <a:tint val="50000"/>
                <a:shade val="100000"/>
                <a:satMod val="150000"/>
              </a:schemeClr>
            </a:gs>
          </a:gsLst>
          <a:path path="circle">
            <a:fillToRect l="100000" t="100000" r="100000" b="100000"/>
          </a:path>
        </a:gradFill>
        <a:ln w="12700" cap="flat" cmpd="sng" algn="ctr">
          <a:solidFill>
            <a:schemeClr val="accent3">
              <a:shade val="80000"/>
              <a:hueOff val="0"/>
              <a:satOff val="0"/>
              <a:lumOff val="0"/>
              <a:alphaOff val="0"/>
            </a:schemeClr>
          </a:solidFill>
          <a:prstDash val="solid"/>
        </a:ln>
        <a:effectLst>
          <a:outerShdw blurRad="63500" dist="25400" dir="5400000" sx="101000" sy="101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E12961C8-AD5E-3343-B792-B0749C2A5445}">
      <dsp:nvSpPr>
        <dsp:cNvPr id="0" name=""/>
        <dsp:cNvSpPr/>
      </dsp:nvSpPr>
      <dsp:spPr>
        <a:xfrm>
          <a:off x="193216" y="1247374"/>
          <a:ext cx="2391997" cy="4373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b="1" kern="1200" dirty="0" smtClean="0">
              <a:solidFill>
                <a:srgbClr val="E2751D"/>
              </a:solidFill>
              <a:latin typeface="Candara"/>
              <a:cs typeface="Candara"/>
            </a:rPr>
            <a:t>Memorization</a:t>
          </a:r>
          <a:endParaRPr lang="en-US" sz="2600" b="1" kern="1200" dirty="0">
            <a:solidFill>
              <a:srgbClr val="E2751D"/>
            </a:solidFill>
            <a:latin typeface="Candara"/>
            <a:cs typeface="Candara"/>
          </a:endParaRPr>
        </a:p>
      </dsp:txBody>
      <dsp:txXfrm>
        <a:off x="193216" y="1247374"/>
        <a:ext cx="2391997" cy="437308"/>
      </dsp:txXfrm>
    </dsp:sp>
    <dsp:sp modelId="{654055C5-5D68-0342-9D5C-D8ED888E906B}">
      <dsp:nvSpPr>
        <dsp:cNvPr id="0" name=""/>
        <dsp:cNvSpPr/>
      </dsp:nvSpPr>
      <dsp:spPr>
        <a:xfrm>
          <a:off x="1905978" y="498831"/>
          <a:ext cx="280928" cy="280928"/>
        </a:xfrm>
        <a:prstGeom prst="triangle">
          <a:avLst>
            <a:gd name="adj" fmla="val 100000"/>
          </a:avLst>
        </a:prstGeom>
        <a:gradFill rotWithShape="0">
          <a:gsLst>
            <a:gs pos="0">
              <a:schemeClr val="accent3">
                <a:shade val="80000"/>
                <a:hueOff val="-152210"/>
                <a:satOff val="-2508"/>
                <a:lumOff val="7653"/>
                <a:alphaOff val="0"/>
                <a:shade val="100000"/>
                <a:satMod val="120000"/>
              </a:schemeClr>
            </a:gs>
            <a:gs pos="69000">
              <a:schemeClr val="accent3">
                <a:shade val="80000"/>
                <a:hueOff val="-152210"/>
                <a:satOff val="-2508"/>
                <a:lumOff val="7653"/>
                <a:alphaOff val="0"/>
                <a:tint val="80000"/>
                <a:shade val="100000"/>
                <a:satMod val="150000"/>
              </a:schemeClr>
            </a:gs>
            <a:gs pos="100000">
              <a:schemeClr val="accent3">
                <a:shade val="80000"/>
                <a:hueOff val="-152210"/>
                <a:satOff val="-2508"/>
                <a:lumOff val="7653"/>
                <a:alphaOff val="0"/>
                <a:tint val="50000"/>
                <a:shade val="100000"/>
                <a:satMod val="150000"/>
              </a:schemeClr>
            </a:gs>
          </a:gsLst>
          <a:path path="circle">
            <a:fillToRect l="100000" t="100000" r="100000" b="100000"/>
          </a:path>
        </a:gradFill>
        <a:ln w="12700" cap="flat" cmpd="sng" algn="ctr">
          <a:solidFill>
            <a:schemeClr val="accent3">
              <a:shade val="80000"/>
              <a:hueOff val="-152210"/>
              <a:satOff val="-2508"/>
              <a:lumOff val="7653"/>
              <a:alphaOff val="0"/>
            </a:schemeClr>
          </a:solidFill>
          <a:prstDash val="solid"/>
        </a:ln>
        <a:effectLst>
          <a:outerShdw blurRad="63500" dist="25400" dir="5400000" sx="101000" sy="101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61CA912B-CD69-334D-8A1D-2FA8BFC3CD38}">
      <dsp:nvSpPr>
        <dsp:cNvPr id="0" name=""/>
        <dsp:cNvSpPr/>
      </dsp:nvSpPr>
      <dsp:spPr>
        <a:xfrm rot="5400000">
          <a:off x="2934116" y="-89640"/>
          <a:ext cx="991128" cy="2102371"/>
        </a:xfrm>
        <a:prstGeom prst="corner">
          <a:avLst>
            <a:gd name="adj1" fmla="val 16120"/>
            <a:gd name="adj2" fmla="val 16110"/>
          </a:avLst>
        </a:prstGeom>
        <a:gradFill rotWithShape="0">
          <a:gsLst>
            <a:gs pos="0">
              <a:schemeClr val="accent3">
                <a:shade val="80000"/>
                <a:hueOff val="-304421"/>
                <a:satOff val="-5015"/>
                <a:lumOff val="15307"/>
                <a:alphaOff val="0"/>
                <a:shade val="100000"/>
                <a:satMod val="120000"/>
              </a:schemeClr>
            </a:gs>
            <a:gs pos="69000">
              <a:schemeClr val="accent3">
                <a:shade val="80000"/>
                <a:hueOff val="-304421"/>
                <a:satOff val="-5015"/>
                <a:lumOff val="15307"/>
                <a:alphaOff val="0"/>
                <a:tint val="80000"/>
                <a:shade val="100000"/>
                <a:satMod val="150000"/>
              </a:schemeClr>
            </a:gs>
            <a:gs pos="100000">
              <a:schemeClr val="accent3">
                <a:shade val="80000"/>
                <a:hueOff val="-304421"/>
                <a:satOff val="-5015"/>
                <a:lumOff val="15307"/>
                <a:alphaOff val="0"/>
                <a:tint val="50000"/>
                <a:shade val="100000"/>
                <a:satMod val="150000"/>
              </a:schemeClr>
            </a:gs>
          </a:gsLst>
          <a:path path="circle">
            <a:fillToRect l="100000" t="100000" r="100000" b="100000"/>
          </a:path>
        </a:gradFill>
        <a:ln w="12700" cap="flat" cmpd="sng" algn="ctr">
          <a:solidFill>
            <a:schemeClr val="accent3">
              <a:shade val="80000"/>
              <a:hueOff val="-304421"/>
              <a:satOff val="-5015"/>
              <a:lumOff val="15307"/>
              <a:alphaOff val="0"/>
            </a:schemeClr>
          </a:solidFill>
          <a:prstDash val="solid"/>
        </a:ln>
        <a:effectLst>
          <a:outerShdw blurRad="63500" dist="25400" dir="5400000" sx="101000" sy="101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3D503FA6-73D0-554F-AC75-11FA277F5B62}">
      <dsp:nvSpPr>
        <dsp:cNvPr id="0" name=""/>
        <dsp:cNvSpPr/>
      </dsp:nvSpPr>
      <dsp:spPr>
        <a:xfrm>
          <a:off x="2615881" y="638856"/>
          <a:ext cx="2390627" cy="13051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b="1" kern="1200" dirty="0" smtClean="0">
              <a:solidFill>
                <a:srgbClr val="E2751D"/>
              </a:solidFill>
              <a:latin typeface="Candara"/>
              <a:cs typeface="Candara"/>
            </a:rPr>
            <a:t>Perceptually-bound</a:t>
          </a:r>
          <a:r>
            <a:rPr lang="en-US" sz="2600" b="1" kern="1200" baseline="0" dirty="0" smtClean="0">
              <a:solidFill>
                <a:srgbClr val="E2751D"/>
              </a:solidFill>
              <a:latin typeface="Candara"/>
              <a:cs typeface="Candara"/>
            </a:rPr>
            <a:t> generalizations</a:t>
          </a:r>
          <a:endParaRPr lang="en-US" sz="2600" b="1" kern="1200" dirty="0">
            <a:solidFill>
              <a:srgbClr val="E2751D"/>
            </a:solidFill>
            <a:latin typeface="Candara"/>
            <a:cs typeface="Candara"/>
          </a:endParaRPr>
        </a:p>
      </dsp:txBody>
      <dsp:txXfrm>
        <a:off x="2615881" y="638856"/>
        <a:ext cx="2390627" cy="1305127"/>
      </dsp:txXfrm>
    </dsp:sp>
    <dsp:sp modelId="{8CBD5245-0D14-7A43-A440-0FC354389B41}">
      <dsp:nvSpPr>
        <dsp:cNvPr id="0" name=""/>
        <dsp:cNvSpPr/>
      </dsp:nvSpPr>
      <dsp:spPr>
        <a:xfrm>
          <a:off x="4108709" y="132201"/>
          <a:ext cx="360830" cy="295989"/>
        </a:xfrm>
        <a:prstGeom prst="triangle">
          <a:avLst>
            <a:gd name="adj" fmla="val 100000"/>
          </a:avLst>
        </a:prstGeom>
        <a:gradFill rotWithShape="0">
          <a:gsLst>
            <a:gs pos="0">
              <a:schemeClr val="accent3">
                <a:shade val="80000"/>
                <a:hueOff val="-456631"/>
                <a:satOff val="-7523"/>
                <a:lumOff val="22960"/>
                <a:alphaOff val="0"/>
                <a:shade val="100000"/>
                <a:satMod val="120000"/>
              </a:schemeClr>
            </a:gs>
            <a:gs pos="69000">
              <a:schemeClr val="accent3">
                <a:shade val="80000"/>
                <a:hueOff val="-456631"/>
                <a:satOff val="-7523"/>
                <a:lumOff val="22960"/>
                <a:alphaOff val="0"/>
                <a:tint val="80000"/>
                <a:shade val="100000"/>
                <a:satMod val="150000"/>
              </a:schemeClr>
            </a:gs>
            <a:gs pos="100000">
              <a:schemeClr val="accent3">
                <a:shade val="80000"/>
                <a:hueOff val="-456631"/>
                <a:satOff val="-7523"/>
                <a:lumOff val="22960"/>
                <a:alphaOff val="0"/>
                <a:tint val="50000"/>
                <a:shade val="100000"/>
                <a:satMod val="150000"/>
              </a:schemeClr>
            </a:gs>
          </a:gsLst>
          <a:path path="circle">
            <a:fillToRect l="100000" t="100000" r="100000" b="100000"/>
          </a:path>
        </a:gradFill>
        <a:ln w="12700" cap="flat" cmpd="sng" algn="ctr">
          <a:solidFill>
            <a:schemeClr val="accent3">
              <a:shade val="80000"/>
              <a:hueOff val="-456631"/>
              <a:satOff val="-7523"/>
              <a:lumOff val="22960"/>
              <a:alphaOff val="0"/>
            </a:schemeClr>
          </a:solidFill>
          <a:prstDash val="solid"/>
        </a:ln>
        <a:effectLst>
          <a:outerShdw blurRad="63500" dist="25400" dir="5400000" sx="101000" sy="101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DA33FC08-8C1A-8D47-B4C6-C57867277D27}">
      <dsp:nvSpPr>
        <dsp:cNvPr id="0" name=""/>
        <dsp:cNvSpPr/>
      </dsp:nvSpPr>
      <dsp:spPr>
        <a:xfrm rot="5400000">
          <a:off x="5540380" y="-909259"/>
          <a:ext cx="991128" cy="2231851"/>
        </a:xfrm>
        <a:prstGeom prst="corner">
          <a:avLst>
            <a:gd name="adj1" fmla="val 16120"/>
            <a:gd name="adj2" fmla="val 16110"/>
          </a:avLst>
        </a:prstGeom>
        <a:gradFill rotWithShape="0">
          <a:gsLst>
            <a:gs pos="0">
              <a:schemeClr val="accent3">
                <a:shade val="80000"/>
                <a:hueOff val="-608841"/>
                <a:satOff val="-10030"/>
                <a:lumOff val="30614"/>
                <a:alphaOff val="0"/>
                <a:shade val="100000"/>
                <a:satMod val="120000"/>
              </a:schemeClr>
            </a:gs>
            <a:gs pos="69000">
              <a:schemeClr val="accent3">
                <a:shade val="80000"/>
                <a:hueOff val="-608841"/>
                <a:satOff val="-10030"/>
                <a:lumOff val="30614"/>
                <a:alphaOff val="0"/>
                <a:tint val="80000"/>
                <a:shade val="100000"/>
                <a:satMod val="150000"/>
              </a:schemeClr>
            </a:gs>
            <a:gs pos="100000">
              <a:schemeClr val="accent3">
                <a:shade val="80000"/>
                <a:hueOff val="-608841"/>
                <a:satOff val="-10030"/>
                <a:lumOff val="30614"/>
                <a:alphaOff val="0"/>
                <a:tint val="50000"/>
                <a:shade val="100000"/>
                <a:satMod val="150000"/>
              </a:schemeClr>
            </a:gs>
          </a:gsLst>
          <a:path path="circle">
            <a:fillToRect l="100000" t="100000" r="100000" b="100000"/>
          </a:path>
        </a:gradFill>
        <a:ln w="12700" cap="flat" cmpd="sng" algn="ctr">
          <a:solidFill>
            <a:schemeClr val="accent3">
              <a:shade val="80000"/>
              <a:hueOff val="-608841"/>
              <a:satOff val="-10030"/>
              <a:lumOff val="30614"/>
              <a:alphaOff val="0"/>
            </a:schemeClr>
          </a:solidFill>
          <a:prstDash val="solid"/>
        </a:ln>
        <a:effectLst>
          <a:outerShdw blurRad="63500" dist="25400" dir="5400000" sx="101000" sy="101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865824ED-B17D-254C-B7A1-C460769FBC87}">
      <dsp:nvSpPr>
        <dsp:cNvPr id="0" name=""/>
        <dsp:cNvSpPr/>
      </dsp:nvSpPr>
      <dsp:spPr>
        <a:xfrm>
          <a:off x="5115330" y="0"/>
          <a:ext cx="2629182" cy="1253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b="1" kern="1200" dirty="0" smtClean="0">
              <a:solidFill>
                <a:srgbClr val="E2751D"/>
              </a:solidFill>
              <a:latin typeface="Candara"/>
              <a:cs typeface="Candara"/>
            </a:rPr>
            <a:t>Category-based generalizations</a:t>
          </a:r>
          <a:endParaRPr lang="en-US" sz="2600" b="1" kern="1200" dirty="0">
            <a:solidFill>
              <a:srgbClr val="E2751D"/>
            </a:solidFill>
            <a:latin typeface="Candara"/>
            <a:cs typeface="Candara"/>
          </a:endParaRPr>
        </a:p>
      </dsp:txBody>
      <dsp:txXfrm>
        <a:off x="5115330" y="0"/>
        <a:ext cx="2629182" cy="12533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E8C238-24BB-9242-AAD5-964CA024FBF1}">
      <dsp:nvSpPr>
        <dsp:cNvPr id="0" name=""/>
        <dsp:cNvSpPr/>
      </dsp:nvSpPr>
      <dsp:spPr>
        <a:xfrm>
          <a:off x="1076475" y="-24791"/>
          <a:ext cx="2814776" cy="977534"/>
        </a:xfrm>
        <a:prstGeom prst="ellipse">
          <a:avLst/>
        </a:prstGeom>
        <a:solidFill>
          <a:schemeClr val="accent3">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620983-6EDD-9A46-8DCC-D8E1C54E00A4}">
      <dsp:nvSpPr>
        <dsp:cNvPr id="0" name=""/>
        <dsp:cNvSpPr/>
      </dsp:nvSpPr>
      <dsp:spPr>
        <a:xfrm>
          <a:off x="2215478" y="2149099"/>
          <a:ext cx="545499" cy="349119"/>
        </a:xfrm>
        <a:prstGeom prst="downArrow">
          <a:avLst/>
        </a:prstGeom>
        <a:solidFill>
          <a:schemeClr val="accent3"/>
        </a:solidFill>
        <a:ln w="31750" cap="flat" cmpd="dbl"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sp>
    <dsp:sp modelId="{EA181AF9-B0A5-7A41-B3BA-DBEAA583FB76}">
      <dsp:nvSpPr>
        <dsp:cNvPr id="0" name=""/>
        <dsp:cNvSpPr/>
      </dsp:nvSpPr>
      <dsp:spPr>
        <a:xfrm>
          <a:off x="641014" y="2314911"/>
          <a:ext cx="3795235" cy="13210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b="1" kern="1200" dirty="0" err="1" smtClean="0">
              <a:solidFill>
                <a:srgbClr val="0000FF"/>
              </a:solidFill>
              <a:latin typeface="Candara"/>
              <a:cs typeface="Candara"/>
            </a:rPr>
            <a:t>le_le_di</a:t>
          </a:r>
          <a:r>
            <a:rPr lang="en-US" sz="2700" b="1" kern="1200" dirty="0" smtClean="0">
              <a:solidFill>
                <a:srgbClr val="E2751D"/>
              </a:solidFill>
              <a:latin typeface="Candara"/>
              <a:cs typeface="Candara"/>
            </a:rPr>
            <a:t> </a:t>
          </a:r>
          <a:r>
            <a:rPr lang="en-US" sz="2700" b="1" kern="1200" dirty="0" smtClean="0">
              <a:solidFill>
                <a:srgbClr val="7EB606"/>
              </a:solidFill>
              <a:latin typeface="Candara"/>
              <a:ea typeface="Zapf Dingbats"/>
              <a:cs typeface="Candara"/>
              <a:sym typeface="Zapf Dingbats"/>
            </a:rPr>
            <a:t>✓ </a:t>
          </a:r>
          <a:r>
            <a:rPr lang="en-US" sz="2700" b="1" kern="1200" dirty="0" smtClean="0">
              <a:solidFill>
                <a:srgbClr val="0000FF"/>
              </a:solidFill>
              <a:latin typeface="Candara"/>
              <a:ea typeface="Zapf Dingbats"/>
              <a:cs typeface="Candara"/>
              <a:sym typeface="Zapf Dingbats"/>
            </a:rPr>
            <a:t>end in </a:t>
          </a:r>
          <a:r>
            <a:rPr lang="en-US" sz="2700" b="1" i="1" kern="1200" dirty="0" smtClean="0">
              <a:solidFill>
                <a:srgbClr val="0000FF"/>
              </a:solidFill>
              <a:latin typeface="Candara"/>
              <a:ea typeface="Zapf Dingbats"/>
              <a:cs typeface="Candara"/>
              <a:sym typeface="Zapf Dingbats"/>
            </a:rPr>
            <a:t>di </a:t>
          </a:r>
          <a:r>
            <a:rPr lang="en-US" sz="2700" b="1" kern="1200" dirty="0" smtClean="0">
              <a:solidFill>
                <a:srgbClr val="7EB606"/>
              </a:solidFill>
              <a:latin typeface="Candara"/>
              <a:ea typeface="Zapf Dingbats"/>
              <a:cs typeface="Candara"/>
              <a:sym typeface="Zapf Dingbats"/>
            </a:rPr>
            <a:t>✓</a:t>
          </a:r>
        </a:p>
        <a:p>
          <a:pPr lvl="0" algn="ctr" defTabSz="1200150">
            <a:lnSpc>
              <a:spcPct val="90000"/>
            </a:lnSpc>
            <a:spcBef>
              <a:spcPct val="0"/>
            </a:spcBef>
            <a:spcAft>
              <a:spcPct val="35000"/>
            </a:spcAft>
          </a:pPr>
          <a:r>
            <a:rPr lang="en-US" sz="2700" b="1" kern="1200" dirty="0" smtClean="0">
              <a:solidFill>
                <a:srgbClr val="0000FF"/>
              </a:solidFill>
              <a:latin typeface="Candara"/>
              <a:cs typeface="Candara"/>
            </a:rPr>
            <a:t>X_X_Y</a:t>
          </a:r>
          <a:r>
            <a:rPr lang="en-US" sz="2700" b="1" kern="1200" dirty="0" smtClean="0">
              <a:solidFill>
                <a:srgbClr val="E2751D"/>
              </a:solidFill>
              <a:latin typeface="Candara"/>
              <a:cs typeface="Candara"/>
            </a:rPr>
            <a:t>  </a:t>
          </a:r>
          <a:r>
            <a:rPr lang="en-US" sz="2700" b="1" kern="1200" dirty="0" smtClean="0">
              <a:solidFill>
                <a:schemeClr val="accent6"/>
              </a:solidFill>
              <a:latin typeface="Candara"/>
              <a:ea typeface="Zapf Dingbats"/>
              <a:cs typeface="Candara"/>
              <a:sym typeface="Zapf Dingbats"/>
            </a:rPr>
            <a:t>✗</a:t>
          </a:r>
          <a:endParaRPr lang="en-US" sz="2700" b="1" kern="1200" dirty="0">
            <a:solidFill>
              <a:schemeClr val="accent6"/>
            </a:solidFill>
            <a:latin typeface="Candara"/>
            <a:cs typeface="Candara"/>
          </a:endParaRPr>
        </a:p>
      </dsp:txBody>
      <dsp:txXfrm>
        <a:off x="641014" y="2314911"/>
        <a:ext cx="3795235" cy="1321086"/>
      </dsp:txXfrm>
    </dsp:sp>
    <dsp:sp modelId="{F9B8817D-CC1A-3B4A-A7EC-93D61E6EA8CC}">
      <dsp:nvSpPr>
        <dsp:cNvPr id="0" name=""/>
        <dsp:cNvSpPr/>
      </dsp:nvSpPr>
      <dsp:spPr>
        <a:xfrm rot="1072750">
          <a:off x="2243297" y="244871"/>
          <a:ext cx="1406000" cy="1294083"/>
        </a:xfrm>
        <a:prstGeom prst="ellipse">
          <a:avLst/>
        </a:prstGeom>
        <a:solidFill>
          <a:schemeClr val="accent3">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b="1" kern="1200" dirty="0" err="1" smtClean="0"/>
            <a:t>kokodi</a:t>
          </a:r>
          <a:endParaRPr lang="en-US" sz="2200" b="1" kern="1200" dirty="0"/>
        </a:p>
      </dsp:txBody>
      <dsp:txXfrm>
        <a:off x="2449201" y="434385"/>
        <a:ext cx="994192" cy="915055"/>
      </dsp:txXfrm>
    </dsp:sp>
    <dsp:sp modelId="{D7324688-5B8C-F647-95DD-C2DA820F7AE9}">
      <dsp:nvSpPr>
        <dsp:cNvPr id="0" name=""/>
        <dsp:cNvSpPr/>
      </dsp:nvSpPr>
      <dsp:spPr>
        <a:xfrm rot="21122527">
          <a:off x="1171093" y="-101090"/>
          <a:ext cx="1372959" cy="1256555"/>
        </a:xfrm>
        <a:prstGeom prst="ellipse">
          <a:avLst/>
        </a:prstGeom>
        <a:solidFill>
          <a:schemeClr val="accent3">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b="1" kern="1200" dirty="0" err="1" smtClean="0">
              <a:latin typeface="Candara"/>
              <a:cs typeface="Candara"/>
            </a:rPr>
            <a:t>leledi</a:t>
          </a:r>
          <a:endParaRPr lang="en-US" sz="2100" b="1" kern="1200" dirty="0">
            <a:latin typeface="Candara"/>
            <a:cs typeface="Candara"/>
          </a:endParaRPr>
        </a:p>
      </dsp:txBody>
      <dsp:txXfrm>
        <a:off x="1372158" y="82928"/>
        <a:ext cx="970829" cy="888519"/>
      </dsp:txXfrm>
    </dsp:sp>
    <dsp:sp modelId="{18CD17E7-99A6-CB41-8D2D-9F16B49F5335}">
      <dsp:nvSpPr>
        <dsp:cNvPr id="0" name=""/>
        <dsp:cNvSpPr/>
      </dsp:nvSpPr>
      <dsp:spPr>
        <a:xfrm>
          <a:off x="960829" y="-144801"/>
          <a:ext cx="3054796" cy="2443837"/>
        </a:xfrm>
        <a:prstGeom prst="funnel">
          <a:avLst/>
        </a:prstGeom>
        <a:solidFill>
          <a:schemeClr val="lt1">
            <a:alpha val="4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F867A9-BDA2-554A-B9D6-D553925F1110}">
      <dsp:nvSpPr>
        <dsp:cNvPr id="0" name=""/>
        <dsp:cNvSpPr/>
      </dsp:nvSpPr>
      <dsp:spPr>
        <a:xfrm>
          <a:off x="689276" y="510421"/>
          <a:ext cx="2518886" cy="874776"/>
        </a:xfrm>
        <a:prstGeom prst="ellipse">
          <a:avLst/>
        </a:prstGeom>
        <a:solidFill>
          <a:schemeClr val="accent3">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C83597-6208-DC40-9574-98E159E1C409}">
      <dsp:nvSpPr>
        <dsp:cNvPr id="0" name=""/>
        <dsp:cNvSpPr/>
      </dsp:nvSpPr>
      <dsp:spPr>
        <a:xfrm>
          <a:off x="1728283" y="2708050"/>
          <a:ext cx="488156" cy="299101"/>
        </a:xfrm>
        <a:prstGeom prst="downArrow">
          <a:avLst/>
        </a:prstGeom>
        <a:solidFill>
          <a:schemeClr val="accent3"/>
        </a:solidFill>
        <a:ln w="31750" cap="flat" cmpd="dbl"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sp>
    <dsp:sp modelId="{E308CD60-A1E0-5647-A500-15AB484DB1B3}">
      <dsp:nvSpPr>
        <dsp:cNvPr id="0" name=""/>
        <dsp:cNvSpPr/>
      </dsp:nvSpPr>
      <dsp:spPr>
        <a:xfrm>
          <a:off x="304976" y="3012876"/>
          <a:ext cx="3600273" cy="6129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024" tIns="192024" rIns="192024" bIns="192024" numCol="1" spcCol="1270" anchor="ctr" anchorCtr="0">
          <a:noAutofit/>
        </a:bodyPr>
        <a:lstStyle/>
        <a:p>
          <a:pPr lvl="0" algn="ctr" defTabSz="1200150">
            <a:lnSpc>
              <a:spcPct val="90000"/>
            </a:lnSpc>
            <a:spcBef>
              <a:spcPct val="0"/>
            </a:spcBef>
            <a:spcAft>
              <a:spcPct val="35000"/>
            </a:spcAft>
          </a:pPr>
          <a:r>
            <a:rPr lang="en-US" sz="2700" b="1" kern="1200" dirty="0" smtClean="0">
              <a:solidFill>
                <a:srgbClr val="0000FF"/>
              </a:solidFill>
              <a:latin typeface="Candara"/>
              <a:cs typeface="Candara"/>
            </a:rPr>
            <a:t>X_X_Y</a:t>
          </a:r>
          <a:r>
            <a:rPr lang="en-US" sz="2700" b="1" kern="1200" dirty="0" smtClean="0">
              <a:latin typeface="Candara"/>
              <a:cs typeface="Candara"/>
            </a:rPr>
            <a:t> </a:t>
          </a:r>
          <a:r>
            <a:rPr lang="en-US" sz="2700" b="1" kern="1200" dirty="0" smtClean="0">
              <a:solidFill>
                <a:schemeClr val="accent5"/>
              </a:solidFill>
              <a:latin typeface="Candara"/>
              <a:ea typeface="Zapf Dingbats"/>
              <a:cs typeface="Candara"/>
              <a:sym typeface="Zapf Dingbats"/>
            </a:rPr>
            <a:t>✓</a:t>
          </a:r>
          <a:endParaRPr lang="en-US" sz="2700" b="1" kern="1200" dirty="0">
            <a:solidFill>
              <a:schemeClr val="accent5"/>
            </a:solidFill>
            <a:latin typeface="Candara"/>
            <a:cs typeface="Candara"/>
          </a:endParaRPr>
        </a:p>
      </dsp:txBody>
      <dsp:txXfrm>
        <a:off x="304976" y="3012876"/>
        <a:ext cx="3600273" cy="612973"/>
      </dsp:txXfrm>
    </dsp:sp>
    <dsp:sp modelId="{DF44EBAA-4F23-2F4F-9B28-A048C01AB627}">
      <dsp:nvSpPr>
        <dsp:cNvPr id="0" name=""/>
        <dsp:cNvSpPr/>
      </dsp:nvSpPr>
      <dsp:spPr>
        <a:xfrm>
          <a:off x="1286403" y="1399830"/>
          <a:ext cx="1352852" cy="1274711"/>
        </a:xfrm>
        <a:prstGeom prst="ellipse">
          <a:avLst/>
        </a:prstGeom>
        <a:solidFill>
          <a:schemeClr val="accent3"/>
        </a:solidFill>
        <a:ln w="31750" cap="flat" cmpd="dbl"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err="1" smtClean="0">
              <a:latin typeface="Candara"/>
              <a:cs typeface="Candara"/>
            </a:rPr>
            <a:t>leledi</a:t>
          </a:r>
          <a:endParaRPr lang="en-US" sz="2400" b="1" kern="1200" dirty="0">
            <a:latin typeface="Candara"/>
            <a:cs typeface="Candara"/>
          </a:endParaRPr>
        </a:p>
      </dsp:txBody>
      <dsp:txXfrm>
        <a:off x="1484524" y="1586507"/>
        <a:ext cx="956610" cy="901357"/>
      </dsp:txXfrm>
    </dsp:sp>
    <dsp:sp modelId="{11803B79-5065-AA41-96E5-F8824AC9337E}">
      <dsp:nvSpPr>
        <dsp:cNvPr id="0" name=""/>
        <dsp:cNvSpPr/>
      </dsp:nvSpPr>
      <dsp:spPr>
        <a:xfrm rot="20535630">
          <a:off x="515725" y="257692"/>
          <a:ext cx="1521120" cy="1502377"/>
        </a:xfrm>
        <a:prstGeom prst="ellipse">
          <a:avLst/>
        </a:prstGeom>
        <a:solidFill>
          <a:schemeClr val="accent3"/>
        </a:solidFill>
        <a:ln w="31750" cap="flat" cmpd="dbl"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err="1" smtClean="0">
              <a:latin typeface="Candara"/>
              <a:cs typeface="Candara"/>
            </a:rPr>
            <a:t>kokoba</a:t>
          </a:r>
          <a:endParaRPr lang="en-US" sz="2000" b="1" kern="1200" dirty="0">
            <a:latin typeface="Candara"/>
            <a:cs typeface="Candara"/>
          </a:endParaRPr>
        </a:p>
      </dsp:txBody>
      <dsp:txXfrm>
        <a:off x="738488" y="477710"/>
        <a:ext cx="1075594" cy="1062341"/>
      </dsp:txXfrm>
    </dsp:sp>
    <dsp:sp modelId="{15FD9110-CE08-7449-B8F4-715E5CD16F3D}">
      <dsp:nvSpPr>
        <dsp:cNvPr id="0" name=""/>
        <dsp:cNvSpPr/>
      </dsp:nvSpPr>
      <dsp:spPr>
        <a:xfrm rot="1103002">
          <a:off x="1861932" y="200145"/>
          <a:ext cx="1561987" cy="1640603"/>
        </a:xfrm>
        <a:prstGeom prst="ellipse">
          <a:avLst/>
        </a:prstGeom>
        <a:solidFill>
          <a:schemeClr val="accent3"/>
        </a:solidFill>
        <a:ln w="31750" cap="flat" cmpd="dbl"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smtClean="0">
              <a:latin typeface="Candara"/>
              <a:cs typeface="Candara"/>
            </a:rPr>
            <a:t>dedeje</a:t>
          </a:r>
          <a:endParaRPr lang="en-US" sz="2400" b="1" kern="1200" dirty="0">
            <a:latin typeface="Candara"/>
            <a:cs typeface="Candara"/>
          </a:endParaRPr>
        </a:p>
      </dsp:txBody>
      <dsp:txXfrm>
        <a:off x="2090680" y="440406"/>
        <a:ext cx="1104491" cy="1160081"/>
      </dsp:txXfrm>
    </dsp:sp>
    <dsp:sp modelId="{3AD3B56D-B61A-1141-A5CA-CAC8893A4E83}">
      <dsp:nvSpPr>
        <dsp:cNvPr id="0" name=""/>
        <dsp:cNvSpPr/>
      </dsp:nvSpPr>
      <dsp:spPr>
        <a:xfrm>
          <a:off x="283402" y="0"/>
          <a:ext cx="3338445" cy="2744828"/>
        </a:xfrm>
        <a:prstGeom prst="funnel">
          <a:avLst/>
        </a:prstGeom>
        <a:solidFill>
          <a:schemeClr val="lt1">
            <a:alpha val="4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F867A9-BDA2-554A-B9D6-D553925F1110}">
      <dsp:nvSpPr>
        <dsp:cNvPr id="0" name=""/>
        <dsp:cNvSpPr/>
      </dsp:nvSpPr>
      <dsp:spPr>
        <a:xfrm>
          <a:off x="519256" y="625149"/>
          <a:ext cx="1897566" cy="658999"/>
        </a:xfrm>
        <a:prstGeom prst="ellipse">
          <a:avLst/>
        </a:prstGeom>
        <a:solidFill>
          <a:schemeClr val="accent3">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C83597-6208-DC40-9574-98E159E1C409}">
      <dsp:nvSpPr>
        <dsp:cNvPr id="0" name=""/>
        <dsp:cNvSpPr/>
      </dsp:nvSpPr>
      <dsp:spPr>
        <a:xfrm>
          <a:off x="1301976" y="2280701"/>
          <a:ext cx="367745" cy="225323"/>
        </a:xfrm>
        <a:prstGeom prst="downArrow">
          <a:avLst/>
        </a:prstGeom>
        <a:solidFill>
          <a:schemeClr val="accent3">
            <a:tint val="4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 modelId="{E308CD60-A1E0-5647-A500-15AB484DB1B3}">
      <dsp:nvSpPr>
        <dsp:cNvPr id="0" name=""/>
        <dsp:cNvSpPr/>
      </dsp:nvSpPr>
      <dsp:spPr>
        <a:xfrm>
          <a:off x="229749" y="2738013"/>
          <a:ext cx="2712213" cy="4617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smtClean="0">
              <a:solidFill>
                <a:srgbClr val="0000FF"/>
              </a:solidFill>
              <a:latin typeface="Candara"/>
              <a:cs typeface="Candara"/>
            </a:rPr>
            <a:t>XXY</a:t>
          </a:r>
          <a:r>
            <a:rPr lang="en-US" sz="1400" b="1" kern="1200" smtClean="0">
              <a:solidFill>
                <a:srgbClr val="0000FF"/>
              </a:solidFill>
              <a:latin typeface="Candara"/>
              <a:cs typeface="Candara"/>
            </a:rPr>
            <a:t> </a:t>
          </a:r>
          <a:r>
            <a:rPr lang="en-US" sz="2000" b="1" kern="1200" smtClean="0">
              <a:solidFill>
                <a:srgbClr val="0000FF"/>
              </a:solidFill>
              <a:latin typeface="Candara"/>
              <a:ea typeface="Zapf Dingbats"/>
              <a:cs typeface="Candara"/>
              <a:sym typeface="Zapf Dingbats"/>
            </a:rPr>
            <a:t>✓</a:t>
          </a:r>
          <a:endParaRPr lang="en-US" sz="2000" b="1" kern="1200" dirty="0">
            <a:solidFill>
              <a:srgbClr val="0000FF"/>
            </a:solidFill>
            <a:latin typeface="Candara"/>
            <a:cs typeface="Candara"/>
          </a:endParaRPr>
        </a:p>
      </dsp:txBody>
      <dsp:txXfrm>
        <a:off x="229749" y="2738013"/>
        <a:ext cx="2712213" cy="461774"/>
      </dsp:txXfrm>
    </dsp:sp>
    <dsp:sp modelId="{DF44EBAA-4F23-2F4F-9B28-A048C01AB627}">
      <dsp:nvSpPr>
        <dsp:cNvPr id="0" name=""/>
        <dsp:cNvSpPr/>
      </dsp:nvSpPr>
      <dsp:spPr>
        <a:xfrm>
          <a:off x="969093" y="1295172"/>
          <a:ext cx="1019151" cy="960285"/>
        </a:xfrm>
        <a:prstGeom prst="ellipse">
          <a:avLst/>
        </a:prstGeom>
        <a:solidFill>
          <a:schemeClr val="accent3">
            <a:shade val="8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0000FF"/>
              </a:solidFill>
              <a:latin typeface="Candara"/>
              <a:cs typeface="Candara"/>
            </a:rPr>
            <a:t>leledi</a:t>
          </a:r>
          <a:endParaRPr lang="en-US" sz="1700" b="1" kern="1200" dirty="0">
            <a:solidFill>
              <a:srgbClr val="0000FF"/>
            </a:solidFill>
            <a:latin typeface="Candara"/>
            <a:cs typeface="Candara"/>
          </a:endParaRPr>
        </a:p>
      </dsp:txBody>
      <dsp:txXfrm>
        <a:off x="1118344" y="1435802"/>
        <a:ext cx="720649" cy="679025"/>
      </dsp:txXfrm>
    </dsp:sp>
    <dsp:sp modelId="{11803B79-5065-AA41-96E5-F8824AC9337E}">
      <dsp:nvSpPr>
        <dsp:cNvPr id="0" name=""/>
        <dsp:cNvSpPr/>
      </dsp:nvSpPr>
      <dsp:spPr>
        <a:xfrm>
          <a:off x="388514" y="263435"/>
          <a:ext cx="1145913" cy="1131794"/>
        </a:xfrm>
        <a:prstGeom prst="ellipse">
          <a:avLst/>
        </a:prstGeom>
        <a:solidFill>
          <a:schemeClr val="accent3">
            <a:shade val="80000"/>
            <a:hueOff val="-304421"/>
            <a:satOff val="-5015"/>
            <a:lumOff val="15307"/>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0000FF"/>
              </a:solidFill>
              <a:latin typeface="Candara"/>
              <a:cs typeface="Candara"/>
            </a:rPr>
            <a:t>kokoba</a:t>
          </a:r>
          <a:endParaRPr lang="en-US" sz="1600" b="1" kern="1200" dirty="0">
            <a:solidFill>
              <a:srgbClr val="0000FF"/>
            </a:solidFill>
            <a:latin typeface="Candara"/>
            <a:cs typeface="Candara"/>
          </a:endParaRPr>
        </a:p>
      </dsp:txBody>
      <dsp:txXfrm>
        <a:off x="556329" y="429182"/>
        <a:ext cx="810283" cy="800300"/>
      </dsp:txXfrm>
    </dsp:sp>
    <dsp:sp modelId="{15FD9110-CE08-7449-B8F4-715E5CD16F3D}">
      <dsp:nvSpPr>
        <dsp:cNvPr id="0" name=""/>
        <dsp:cNvSpPr/>
      </dsp:nvSpPr>
      <dsp:spPr>
        <a:xfrm>
          <a:off x="1402659" y="315197"/>
          <a:ext cx="1176700" cy="1235924"/>
        </a:xfrm>
        <a:prstGeom prst="ellipse">
          <a:avLst/>
        </a:prstGeom>
        <a:solidFill>
          <a:schemeClr val="accent3">
            <a:shade val="80000"/>
            <a:hueOff val="-608841"/>
            <a:satOff val="-10030"/>
            <a:lumOff val="30614"/>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solidFill>
                <a:srgbClr val="0000FF"/>
              </a:solidFill>
              <a:latin typeface="Candara"/>
              <a:cs typeface="Candara"/>
            </a:rPr>
            <a:t>dedeje</a:t>
          </a:r>
          <a:endParaRPr lang="en-US" sz="1600" b="1" kern="1200" dirty="0">
            <a:solidFill>
              <a:srgbClr val="0000FF"/>
            </a:solidFill>
            <a:latin typeface="Candara"/>
            <a:cs typeface="Candara"/>
          </a:endParaRPr>
        </a:p>
      </dsp:txBody>
      <dsp:txXfrm>
        <a:off x="1574983" y="496194"/>
        <a:ext cx="832052" cy="873930"/>
      </dsp:txXfrm>
    </dsp:sp>
    <dsp:sp modelId="{3AD3B56D-B61A-1141-A5CA-CAC8893A4E83}">
      <dsp:nvSpPr>
        <dsp:cNvPr id="0" name=""/>
        <dsp:cNvSpPr/>
      </dsp:nvSpPr>
      <dsp:spPr>
        <a:xfrm>
          <a:off x="213496" y="131909"/>
          <a:ext cx="2514969" cy="2067776"/>
        </a:xfrm>
        <a:prstGeom prst="funnel">
          <a:avLst/>
        </a:prstGeom>
        <a:solidFill>
          <a:schemeClr val="lt1">
            <a:alpha val="4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2FBD2-6573-7D46-B0E6-C3555DC88D28}">
      <dsp:nvSpPr>
        <dsp:cNvPr id="0" name=""/>
        <dsp:cNvSpPr/>
      </dsp:nvSpPr>
      <dsp:spPr>
        <a:xfrm rot="5400000">
          <a:off x="99" y="459766"/>
          <a:ext cx="1301307" cy="1301507"/>
        </a:xfrm>
        <a:prstGeom prst="blockArc">
          <a:avLst>
            <a:gd name="adj1" fmla="val 13500000"/>
            <a:gd name="adj2" fmla="val 18900000"/>
            <a:gd name="adj3" fmla="val 4960"/>
          </a:avLst>
        </a:prstGeom>
        <a:solidFill>
          <a:schemeClr val="accent3">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5F1334A5-C1A1-F843-B0B2-CFABDAE654B2}">
      <dsp:nvSpPr>
        <dsp:cNvPr id="0" name=""/>
        <dsp:cNvSpPr/>
      </dsp:nvSpPr>
      <dsp:spPr>
        <a:xfrm rot="16200000">
          <a:off x="1339411" y="459766"/>
          <a:ext cx="1301307" cy="1301507"/>
        </a:xfrm>
        <a:prstGeom prst="blockArc">
          <a:avLst>
            <a:gd name="adj1" fmla="val 13500000"/>
            <a:gd name="adj2" fmla="val 18900000"/>
            <a:gd name="adj3" fmla="val 4960"/>
          </a:avLst>
        </a:prstGeom>
        <a:solidFill>
          <a:schemeClr val="accent3">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37BE055D-CD7C-2845-8961-EBF5B0DD374F}">
      <dsp:nvSpPr>
        <dsp:cNvPr id="0" name=""/>
        <dsp:cNvSpPr/>
      </dsp:nvSpPr>
      <dsp:spPr>
        <a:xfrm>
          <a:off x="1493287" y="1363464"/>
          <a:ext cx="988042" cy="713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smtClean="0">
              <a:solidFill>
                <a:srgbClr val="0000FF"/>
              </a:solidFill>
              <a:latin typeface="Candara"/>
              <a:cs typeface="Candara"/>
            </a:rPr>
            <a:t>perceptually-bound</a:t>
          </a:r>
          <a:endParaRPr lang="en-US" sz="900" b="1" kern="1200" dirty="0">
            <a:solidFill>
              <a:srgbClr val="0000FF"/>
            </a:solidFill>
            <a:latin typeface="Candara"/>
            <a:cs typeface="Candara"/>
          </a:endParaRPr>
        </a:p>
      </dsp:txBody>
      <dsp:txXfrm>
        <a:off x="1493287" y="1363464"/>
        <a:ext cx="988042" cy="713922"/>
      </dsp:txXfrm>
    </dsp:sp>
    <dsp:sp modelId="{3B903774-877C-714C-B7F7-A3A45D6DB9F6}">
      <dsp:nvSpPr>
        <dsp:cNvPr id="0" name=""/>
        <dsp:cNvSpPr/>
      </dsp:nvSpPr>
      <dsp:spPr>
        <a:xfrm rot="5400000">
          <a:off x="1297669" y="459766"/>
          <a:ext cx="1301307" cy="1301507"/>
        </a:xfrm>
        <a:prstGeom prst="blockArc">
          <a:avLst>
            <a:gd name="adj1" fmla="val 13500000"/>
            <a:gd name="adj2" fmla="val 18900000"/>
            <a:gd name="adj3" fmla="val 4960"/>
          </a:avLst>
        </a:prstGeom>
        <a:solidFill>
          <a:schemeClr val="accent3">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2607F046-61EA-2249-8B43-F3EEA34B10D6}">
      <dsp:nvSpPr>
        <dsp:cNvPr id="0" name=""/>
        <dsp:cNvSpPr/>
      </dsp:nvSpPr>
      <dsp:spPr>
        <a:xfrm rot="16200000">
          <a:off x="2636586" y="459766"/>
          <a:ext cx="1301307" cy="1301507"/>
        </a:xfrm>
        <a:prstGeom prst="blockArc">
          <a:avLst>
            <a:gd name="adj1" fmla="val 13500000"/>
            <a:gd name="adj2" fmla="val 18900000"/>
            <a:gd name="adj3" fmla="val 4960"/>
          </a:avLst>
        </a:prstGeom>
        <a:solidFill>
          <a:schemeClr val="accent3">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5AF757E9-DBE6-0745-B04F-EDFC1A74B244}">
      <dsp:nvSpPr>
        <dsp:cNvPr id="0" name=""/>
        <dsp:cNvSpPr/>
      </dsp:nvSpPr>
      <dsp:spPr>
        <a:xfrm>
          <a:off x="2695556" y="1505089"/>
          <a:ext cx="988042" cy="430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smtClean="0">
              <a:solidFill>
                <a:srgbClr val="0000FF"/>
              </a:solidFill>
              <a:latin typeface="Candara"/>
              <a:cs typeface="Candara"/>
            </a:rPr>
            <a:t>category-based</a:t>
          </a:r>
          <a:endParaRPr lang="en-US" sz="900" b="1" kern="1200" dirty="0">
            <a:solidFill>
              <a:srgbClr val="0000FF"/>
            </a:solidFill>
            <a:latin typeface="Candara"/>
            <a:cs typeface="Candara"/>
          </a:endParaRPr>
        </a:p>
      </dsp:txBody>
      <dsp:txXfrm>
        <a:off x="2695556" y="1505089"/>
        <a:ext cx="988042" cy="430672"/>
      </dsp:txXfrm>
    </dsp:sp>
    <dsp:sp modelId="{0BDB17AD-2669-E440-B817-1F1AA3A93A63}">
      <dsp:nvSpPr>
        <dsp:cNvPr id="0" name=""/>
        <dsp:cNvSpPr/>
      </dsp:nvSpPr>
      <dsp:spPr>
        <a:xfrm>
          <a:off x="1461539" y="833267"/>
          <a:ext cx="596228" cy="596228"/>
        </a:xfrm>
        <a:prstGeom prst="ellipse">
          <a:avLst/>
        </a:prstGeom>
        <a:solidFill>
          <a:schemeClr val="accent3">
            <a:alpha val="5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r>
            <a:rPr lang="en-US" sz="900" b="1" i="1" kern="1200" smtClean="0">
              <a:solidFill>
                <a:srgbClr val="0000FF"/>
              </a:solidFill>
              <a:latin typeface="Candara"/>
              <a:cs typeface="Candara"/>
            </a:rPr>
            <a:t>di</a:t>
          </a:r>
          <a:r>
            <a:rPr lang="en-US" sz="900" b="1" i="0" kern="1200" smtClean="0">
              <a:solidFill>
                <a:srgbClr val="0000FF"/>
              </a:solidFill>
              <a:latin typeface="Candara"/>
              <a:cs typeface="Candara"/>
            </a:rPr>
            <a:t> after 2x </a:t>
          </a:r>
          <a:r>
            <a:rPr lang="en-US" sz="900" b="1" i="1" kern="1200" smtClean="0">
              <a:solidFill>
                <a:srgbClr val="0000FF"/>
              </a:solidFill>
              <a:latin typeface="Candara"/>
              <a:cs typeface="Candara"/>
            </a:rPr>
            <a:t>le</a:t>
          </a:r>
          <a:endParaRPr lang="en-US" sz="900" b="1" i="1" kern="1200" dirty="0">
            <a:solidFill>
              <a:srgbClr val="0000FF"/>
            </a:solidFill>
            <a:latin typeface="Candara"/>
            <a:cs typeface="Candara"/>
          </a:endParaRPr>
        </a:p>
      </dsp:txBody>
      <dsp:txXfrm>
        <a:off x="1544796" y="903575"/>
        <a:ext cx="343771" cy="455611"/>
      </dsp:txXfrm>
    </dsp:sp>
    <dsp:sp modelId="{38345A0B-B38A-E748-AD5F-FD00ECAC8679}">
      <dsp:nvSpPr>
        <dsp:cNvPr id="0" name=""/>
        <dsp:cNvSpPr/>
      </dsp:nvSpPr>
      <dsp:spPr>
        <a:xfrm>
          <a:off x="1891253" y="833267"/>
          <a:ext cx="596228" cy="596228"/>
        </a:xfrm>
        <a:prstGeom prst="ellipse">
          <a:avLst/>
        </a:prstGeom>
        <a:solidFill>
          <a:schemeClr val="accent3">
            <a:alpha val="5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r>
            <a:rPr lang="en-US" sz="900" b="1" i="0" kern="1200" smtClean="0">
              <a:solidFill>
                <a:srgbClr val="0000FF"/>
              </a:solidFill>
              <a:latin typeface="Candara"/>
              <a:cs typeface="Candara"/>
            </a:rPr>
            <a:t>end in je, </a:t>
          </a:r>
          <a:r>
            <a:rPr lang="en-US" sz="900" b="1" i="1" kern="1200" smtClean="0">
              <a:solidFill>
                <a:srgbClr val="0000FF"/>
              </a:solidFill>
              <a:latin typeface="Candara"/>
              <a:cs typeface="Candara"/>
            </a:rPr>
            <a:t>ba </a:t>
          </a:r>
          <a:r>
            <a:rPr lang="en-US" sz="900" b="1" i="0" kern="1200" smtClean="0">
              <a:solidFill>
                <a:srgbClr val="0000FF"/>
              </a:solidFill>
              <a:latin typeface="Candara"/>
              <a:cs typeface="Candara"/>
            </a:rPr>
            <a:t>or</a:t>
          </a:r>
          <a:r>
            <a:rPr lang="en-US" sz="900" b="1" i="1" kern="1200" smtClean="0">
              <a:solidFill>
                <a:srgbClr val="0000FF"/>
              </a:solidFill>
              <a:latin typeface="Candara"/>
              <a:cs typeface="Candara"/>
            </a:rPr>
            <a:t> di</a:t>
          </a:r>
          <a:endParaRPr lang="en-US" sz="900" b="1" i="1" kern="1200" dirty="0">
            <a:solidFill>
              <a:srgbClr val="0000FF"/>
            </a:solidFill>
            <a:latin typeface="Candara"/>
            <a:cs typeface="Candara"/>
          </a:endParaRPr>
        </a:p>
      </dsp:txBody>
      <dsp:txXfrm>
        <a:off x="2060452" y="903575"/>
        <a:ext cx="343771" cy="455611"/>
      </dsp:txXfrm>
    </dsp:sp>
    <dsp:sp modelId="{EA544B78-315C-CB4A-A493-3F77FBA7A09F}">
      <dsp:nvSpPr>
        <dsp:cNvPr id="0" name=""/>
        <dsp:cNvSpPr/>
      </dsp:nvSpPr>
      <dsp:spPr>
        <a:xfrm>
          <a:off x="109034" y="480469"/>
          <a:ext cx="699634" cy="617269"/>
        </a:xfrm>
        <a:prstGeom prst="ellipse">
          <a:avLst/>
        </a:prstGeom>
        <a:solidFill>
          <a:schemeClr val="accent3">
            <a:alpha val="5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i="1" kern="1200" smtClean="0">
              <a:solidFill>
                <a:srgbClr val="0000FF"/>
              </a:solidFill>
              <a:latin typeface="Candara"/>
              <a:cs typeface="Candara"/>
            </a:rPr>
            <a:t>dedeje</a:t>
          </a:r>
          <a:endParaRPr lang="en-US" sz="1400" b="1" i="1" kern="1200" dirty="0">
            <a:solidFill>
              <a:srgbClr val="0000FF"/>
            </a:solidFill>
            <a:latin typeface="Candara"/>
            <a:cs typeface="Candara"/>
          </a:endParaRPr>
        </a:p>
      </dsp:txBody>
      <dsp:txXfrm>
        <a:off x="211493" y="570866"/>
        <a:ext cx="494716" cy="436475"/>
      </dsp:txXfrm>
    </dsp:sp>
    <dsp:sp modelId="{095FC4DC-FCD3-6D47-9F28-24953D91F9A7}">
      <dsp:nvSpPr>
        <dsp:cNvPr id="0" name=""/>
        <dsp:cNvSpPr/>
      </dsp:nvSpPr>
      <dsp:spPr>
        <a:xfrm>
          <a:off x="141440" y="989375"/>
          <a:ext cx="202539" cy="202459"/>
        </a:xfrm>
        <a:prstGeom prst="ellipse">
          <a:avLst/>
        </a:prstGeom>
        <a:solidFill>
          <a:schemeClr val="accent3">
            <a:alpha val="5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sp>
    <dsp:sp modelId="{3D051F49-3E8D-684B-B662-FBF802462B48}">
      <dsp:nvSpPr>
        <dsp:cNvPr id="0" name=""/>
        <dsp:cNvSpPr/>
      </dsp:nvSpPr>
      <dsp:spPr>
        <a:xfrm>
          <a:off x="739682" y="725749"/>
          <a:ext cx="117850" cy="117773"/>
        </a:xfrm>
        <a:prstGeom prst="ellipse">
          <a:avLst/>
        </a:prstGeom>
        <a:solidFill>
          <a:schemeClr val="accent3">
            <a:alpha val="5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sp>
    <dsp:sp modelId="{2BA84A2A-9E64-3D47-9693-DBF8472FB164}">
      <dsp:nvSpPr>
        <dsp:cNvPr id="0" name=""/>
        <dsp:cNvSpPr/>
      </dsp:nvSpPr>
      <dsp:spPr>
        <a:xfrm>
          <a:off x="532200" y="776590"/>
          <a:ext cx="739704" cy="640995"/>
        </a:xfrm>
        <a:prstGeom prst="ellipse">
          <a:avLst/>
        </a:prstGeom>
        <a:solidFill>
          <a:schemeClr val="accent3">
            <a:alpha val="5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i="1" kern="1200" dirty="0" err="1" smtClean="0">
              <a:solidFill>
                <a:srgbClr val="0000FF"/>
              </a:solidFill>
              <a:latin typeface="Candara"/>
              <a:cs typeface="Candara"/>
            </a:rPr>
            <a:t>kokoba</a:t>
          </a:r>
          <a:endParaRPr lang="en-US" sz="1400" b="1" i="1" kern="1200" dirty="0">
            <a:solidFill>
              <a:srgbClr val="0000FF"/>
            </a:solidFill>
            <a:latin typeface="Candara"/>
            <a:cs typeface="Candara"/>
          </a:endParaRPr>
        </a:p>
      </dsp:txBody>
      <dsp:txXfrm>
        <a:off x="640527" y="870462"/>
        <a:ext cx="523050" cy="453251"/>
      </dsp:txXfrm>
    </dsp:sp>
    <dsp:sp modelId="{71AF3890-670F-1C41-9D02-EBFC40652F1C}">
      <dsp:nvSpPr>
        <dsp:cNvPr id="0" name=""/>
        <dsp:cNvSpPr/>
      </dsp:nvSpPr>
      <dsp:spPr>
        <a:xfrm>
          <a:off x="739005" y="1328475"/>
          <a:ext cx="117850" cy="117773"/>
        </a:xfrm>
        <a:prstGeom prst="ellipse">
          <a:avLst/>
        </a:prstGeom>
        <a:solidFill>
          <a:schemeClr val="accent3">
            <a:alpha val="5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sp>
    <dsp:sp modelId="{A9DE882C-B2E1-C648-886B-CF6167679894}">
      <dsp:nvSpPr>
        <dsp:cNvPr id="0" name=""/>
        <dsp:cNvSpPr/>
      </dsp:nvSpPr>
      <dsp:spPr>
        <a:xfrm>
          <a:off x="171033" y="998542"/>
          <a:ext cx="671987" cy="668362"/>
        </a:xfrm>
        <a:prstGeom prst="ellipse">
          <a:avLst/>
        </a:prstGeom>
        <a:solidFill>
          <a:schemeClr val="accent3">
            <a:alpha val="50000"/>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smtClean="0">
              <a:solidFill>
                <a:srgbClr val="0000FF"/>
              </a:solidFill>
              <a:latin typeface="Candara"/>
              <a:cs typeface="Candara"/>
            </a:rPr>
            <a:t>leledi</a:t>
          </a:r>
          <a:endParaRPr lang="en-US" sz="1400" b="1" kern="1200" dirty="0">
            <a:solidFill>
              <a:srgbClr val="0000FF"/>
            </a:solidFill>
            <a:latin typeface="Candara"/>
            <a:cs typeface="Candara"/>
          </a:endParaRPr>
        </a:p>
      </dsp:txBody>
      <dsp:txXfrm>
        <a:off x="269443" y="1096421"/>
        <a:ext cx="475167" cy="472604"/>
      </dsp:txXfrm>
    </dsp:sp>
    <dsp:sp modelId="{ED770CAD-8ED1-874E-A20F-994970236EF2}">
      <dsp:nvSpPr>
        <dsp:cNvPr id="0" name=""/>
        <dsp:cNvSpPr/>
      </dsp:nvSpPr>
      <dsp:spPr>
        <a:xfrm>
          <a:off x="2807789" y="728834"/>
          <a:ext cx="760032" cy="759895"/>
        </a:xfrm>
        <a:prstGeom prst="ellipse">
          <a:avLst/>
        </a:prstGeom>
        <a:solidFill>
          <a:schemeClr val="accent3">
            <a:hueOff val="0"/>
            <a:satOff val="0"/>
            <a:lumOff val="0"/>
            <a:alphaOff val="0"/>
          </a:schemeClr>
        </a:solidFill>
        <a:ln w="31750" cap="flat" cmpd="dbl"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smtClean="0">
              <a:solidFill>
                <a:srgbClr val="0000FF"/>
              </a:solidFill>
              <a:latin typeface="Candara"/>
              <a:cs typeface="Candara"/>
            </a:rPr>
            <a:t>XXY</a:t>
          </a:r>
          <a:endParaRPr lang="en-US" sz="1800" b="1" kern="1200" dirty="0">
            <a:solidFill>
              <a:srgbClr val="0000FF"/>
            </a:solidFill>
            <a:latin typeface="Candara"/>
            <a:cs typeface="Candara"/>
          </a:endParaRPr>
        </a:p>
      </dsp:txBody>
      <dsp:txXfrm>
        <a:off x="2919093" y="840118"/>
        <a:ext cx="537424" cy="537327"/>
      </dsp:txXfrm>
    </dsp:sp>
    <dsp:sp modelId="{B8191C89-B2A0-4B4D-94D3-BB45AFC1F04A}">
      <dsp:nvSpPr>
        <dsp:cNvPr id="0" name=""/>
        <dsp:cNvSpPr/>
      </dsp:nvSpPr>
      <dsp:spPr>
        <a:xfrm>
          <a:off x="244549" y="1590253"/>
          <a:ext cx="988042" cy="2603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smtClean="0">
              <a:solidFill>
                <a:srgbClr val="0000FF"/>
              </a:solidFill>
              <a:latin typeface="Candara"/>
              <a:cs typeface="Candara"/>
            </a:rPr>
            <a:t>memorization</a:t>
          </a:r>
          <a:endParaRPr lang="en-US" sz="900" b="1" kern="1200" dirty="0">
            <a:solidFill>
              <a:srgbClr val="0000FF"/>
            </a:solidFill>
            <a:latin typeface="Candara"/>
            <a:cs typeface="Candara"/>
          </a:endParaRPr>
        </a:p>
      </dsp:txBody>
      <dsp:txXfrm>
        <a:off x="244549" y="1590253"/>
        <a:ext cx="988042" cy="260344"/>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PhasedProcess">
  <dgm:title val=""/>
  <dgm:desc val=""/>
  <dgm:catLst>
    <dgm:cat type="process" pri="12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clrData>
  <dgm:layoutNode name="Name0">
    <dgm:varLst>
      <dgm:chMax val="3"/>
      <dgm:chPref val="3"/>
      <dgm:bulletEnabled val="1"/>
      <dgm:dir/>
      <dgm:animLvl val="lvl"/>
    </dgm:varLst>
    <dgm:shape xmlns:r="http://schemas.openxmlformats.org/officeDocument/2006/relationships" r:blip="">
      <dgm:adjLst/>
    </dgm:shape>
    <dgm:choose name="Name1">
      <dgm:if name="Name2" axis="ch" ptType="node" func="cnt" op="gte" val="3">
        <dgm:alg type="composite">
          <dgm:param type="ar" val="2.8316"/>
        </dgm:alg>
        <dgm:choose name="Name3">
          <dgm:if name="Name4"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567"/>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rightChild" refType="w" fact="0.713"/>
              <dgm:constr type="t" for="ch" forName="rightChild" refType="h" fact="0.1934"/>
              <dgm:constr type="w" for="ch" forName="rightChild" refType="w" fact="0.193"/>
              <dgm:constr type="h" for="ch" forName="rightChild" refType="h" fact="0.5464"/>
              <dgm:constr type="l" for="ch" forName="parentText1" refType="w" fact="0.0621"/>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6845"/>
              <dgm:constr type="t" for="ch" forName="parentText3" refType="h" fact="0.8128"/>
              <dgm:constr type="w" for="ch" forName="parentText3" refType="w" fact="0.2509"/>
              <dgm:constr type="h" for="ch" forName="parentText3" refType="h" fact="0.1872"/>
            </dgm:constrLst>
          </dgm:if>
          <dgm:else name="Name5">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72"/>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rightChild" refType="w" fact="0.09"/>
              <dgm:constr type="t" for="ch" forName="rightChild" refType="h" fact="0.1934"/>
              <dgm:constr type="w" for="ch" forName="rightChild" refType="w" fact="0.193"/>
              <dgm:constr type="h" for="ch" forName="rightChild" refType="h" fact="0.5464"/>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parentText1" refType="w" fact="0.7"/>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062"/>
              <dgm:constr type="t" for="ch" forName="parentText3" refType="h" fact="0.8128"/>
              <dgm:constr type="w" for="ch" forName="parentText3" refType="w" fact="0.2509"/>
              <dgm:constr type="h" for="ch" forName="parentText3" refType="h" fact="0.1872"/>
            </dgm:constrLst>
          </dgm:else>
        </dgm:choose>
      </dgm:if>
      <dgm:if name="Name6" axis="ch" ptType="node" func="cnt" op="gte" val="2">
        <dgm:alg type="composite">
          <dgm:param type="ar" val="1.8986"/>
        </dgm:alg>
        <dgm:choose name="Name7">
          <dgm:if name="Name8"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941"/>
              <dgm:constr type="t" for="ch" forName="leftComposite" refType="h" fact="0.1159"/>
              <dgm:constr type="w" for="ch" forName="leftComposite" refType="w" fact="0.3469"/>
              <dgm:constr type="h" for="ch" forName="leftComposite" refType="h" fact="0.6953"/>
              <dgm:constr type="l" for="ch" forName="middleComposite" refType="w" fact="0.5782"/>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1" refType="w" fact="0.0926"/>
              <dgm:constr type="t" for="ch" forName="parentText1" refType="h" fact="0.8128"/>
              <dgm:constr type="w" for="ch" forName="parentText1" refType="w" fact="0.3742"/>
              <dgm:constr type="h" for="ch" forName="parentText1" refType="h" fact="0.1872"/>
              <dgm:constr type="l" for="ch" forName="parentText2" refType="w" fact="0.5655"/>
              <dgm:constr type="t" for="ch" forName="parentText2" refType="h" fact="0.8128"/>
              <dgm:constr type="w" for="ch" forName="parentText2" refType="w" fact="0.3742"/>
              <dgm:constr type="h" for="ch" forName="parentText2" refType="h" fact="0.1872"/>
            </dgm:constrLst>
          </dgm:if>
          <dgm:else name="Name9">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592"/>
              <dgm:constr type="t" for="ch" forName="leftComposite" refType="h" fact="0.1159"/>
              <dgm:constr type="w" for="ch" forName="leftComposite" refType="w" fact="0.3469"/>
              <dgm:constr type="h" for="ch" forName="leftComposite" refType="h" fact="0.6953"/>
              <dgm:constr type="l" for="ch" forName="middleComposite" refType="w" fact="0.0941"/>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2" refType="w" fact="0.0926"/>
              <dgm:constr type="t" for="ch" forName="parentText2" refType="h" fact="0.8128"/>
              <dgm:constr type="w" for="ch" forName="parentText2" refType="w" fact="0.3742"/>
              <dgm:constr type="h" for="ch" forName="parentText2" refType="h" fact="0.1872"/>
              <dgm:constr type="l" for="ch" forName="parentText1" refType="w" fact="0.5655"/>
              <dgm:constr type="t" for="ch" forName="parentText1" refType="h" fact="0.8128"/>
              <dgm:constr type="w" for="ch" forName="parentText1" refType="w" fact="0.3742"/>
              <dgm:constr type="h" for="ch" forName="parentText1" refType="h" fact="0.1872"/>
            </dgm:constrLst>
          </dgm:else>
        </dgm:choose>
      </dgm:if>
      <dgm:else name="Name10">
        <dgm:alg type="composite">
          <dgm:param type="ar" val="0.8036"/>
        </dgm:alg>
        <dgm:constrLst>
          <dgm:constr type="primFontSz" for="des" forName="parentText1" val="65"/>
          <dgm:constr type="primFontSz" for="des" forName="childText1_1" val="65"/>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l" for="ch" forName="leftComposite" refType="w" fact="0"/>
          <dgm:constr type="t" for="ch" forName="leftComposite" refType="h" fact="0.1159"/>
          <dgm:constr type="w" for="ch" forName="leftComposite" refType="w"/>
          <dgm:constr type="h" for="ch" forName="leftComposite" refType="h" fact="0.6953"/>
          <dgm:constr type="l" for="ch" forName="parentText1" refType="w" fact="0"/>
          <dgm:constr type="t" for="ch" forName="parentText1" refType="h" fact="0.8128"/>
          <dgm:constr type="w" for="ch" forName="parentText1" refType="w"/>
          <dgm:constr type="h" for="ch" forName="parentText1" refType="h" fact="0.1872"/>
        </dgm:constrLst>
      </dgm:else>
    </dgm:choose>
    <dgm:choose name="Name11">
      <dgm:if name="Name12" axis="ch" ptType="node" func="cnt" op="gte" val="1">
        <dgm:choose name="Name13">
          <dgm:if name="Name14" axis="ch" ptType="node" func="cnt" op="gte" val="2">
            <dgm:layoutNode name="arc1">
              <dgm:alg type="sp"/>
              <dgm:shape xmlns:r="http://schemas.openxmlformats.org/officeDocument/2006/relationships" rot="90" type="blockArc" r:blip="">
                <dgm:adjLst>
                  <dgm:adj idx="1" val="-135"/>
                  <dgm:adj idx="2" val="-45"/>
                  <dgm:adj idx="3" val="0.0496"/>
                </dgm:adjLst>
              </dgm:shape>
              <dgm:presOf/>
            </dgm:layoutNode>
            <dgm:layoutNode name="arc3">
              <dgm:alg type="sp"/>
              <dgm:shape xmlns:r="http://schemas.openxmlformats.org/officeDocument/2006/relationships" rot="270" type="blockArc" r:blip="">
                <dgm:adjLst>
                  <dgm:adj idx="1" val="-135"/>
                  <dgm:adj idx="2" val="-45"/>
                  <dgm:adj idx="3" val="0.0496"/>
                </dgm:adjLst>
              </dgm:shape>
              <dgm:presOf/>
            </dgm:layoutNode>
            <dgm:layoutNode name="parentText2" styleLbl="revTx">
              <dgm:varLst>
                <dgm:chMax val="4"/>
                <dgm:chPref val="3"/>
                <dgm:bulletEnabled val="1"/>
              </dgm:varLst>
              <dgm:alg type="tx"/>
              <dgm:shape xmlns:r="http://schemas.openxmlformats.org/officeDocument/2006/relationships" type="rect" r:blip="">
                <dgm:adjLst/>
              </dgm:shap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5"/>
        </dgm:choose>
        <dgm:choose name="Name16">
          <dgm:if name="Name17" axis="ch" ptType="node" func="cnt" op="gte" val="3">
            <dgm:layoutNode name="arc2">
              <dgm:alg type="sp"/>
              <dgm:shape xmlns:r="http://schemas.openxmlformats.org/officeDocument/2006/relationships" rot="90" type="blockArc" r:blip="">
                <dgm:adjLst>
                  <dgm:adj idx="1" val="-135"/>
                  <dgm:adj idx="2" val="-45"/>
                  <dgm:adj idx="3" val="0.0496"/>
                </dgm:adjLst>
              </dgm:shape>
              <dgm:presOf/>
            </dgm:layoutNode>
            <dgm:layoutNode name="arc4">
              <dgm:alg type="sp"/>
              <dgm:shape xmlns:r="http://schemas.openxmlformats.org/officeDocument/2006/relationships" rot="270" type="blockArc" r:blip="">
                <dgm:adjLst>
                  <dgm:adj idx="1" val="-135"/>
                  <dgm:adj idx="2" val="-45"/>
                  <dgm:adj idx="3" val="0.0496"/>
                </dgm:adjLst>
              </dgm:shape>
              <dgm:presOf/>
            </dgm:layoutNode>
            <dgm:layoutNode name="parentText3" styleLbl="revTx">
              <dgm:varLst>
                <dgm:chMax val="1"/>
                <dgm:chPref val="1"/>
                <dgm:bulletEnabled val="1"/>
              </dgm:varLst>
              <dgm:alg type="tx"/>
              <dgm:shape xmlns:r="http://schemas.openxmlformats.org/officeDocument/2006/relationships" type="rect" r:blip="">
                <dgm:adjLst/>
              </dgm:shape>
              <dgm:presOf axis="ch 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8"/>
        </dgm:choose>
      </dgm:if>
      <dgm:else name="Name19"/>
    </dgm:choose>
    <dgm:layoutNode name="middleComposite">
      <dgm:choose name="Name20">
        <dgm:if name="Name21" axis="ch ch" ptType="node node" st="2 1" cnt="1 0" func="cnt" op="lte" val="1">
          <dgm:alg type="composite">
            <dgm:param type="ar" val="1"/>
          </dgm:alg>
        </dgm:if>
        <dgm:if name="Name22" axis="ch ch" ptType="node node" st="2 1" cnt="1 0" func="cnt" op="equ" val="2">
          <dgm:alg type="composite">
            <dgm:param type="ar" val="1.792"/>
          </dgm:alg>
        </dgm:if>
        <dgm:if name="Name23" axis="ch ch" ptType="node node" st="2 1" cnt="1 0" func="cnt" op="equ" val="3">
          <dgm:alg type="composite">
            <dgm:param type="ar" val="1"/>
          </dgm:alg>
        </dgm:if>
        <dgm:else name="Name24">
          <dgm:alg type="composite">
            <dgm:param type="ar" val="1"/>
          </dgm:alg>
        </dgm:else>
      </dgm:choose>
      <dgm:shape xmlns:r="http://schemas.openxmlformats.org/officeDocument/2006/relationships" r:blip="">
        <dgm:adjLst/>
      </dgm:shape>
      <dgm:presOf/>
      <dgm:choose name="Name25">
        <dgm:if name="Name26" axis="ch ch" ptType="node node" st="2 1" cnt="1 0" func="cnt" op="lte" val="1">
          <dgm:constrLst>
            <dgm:constr type="ctrX" for="ch" forName="circ1" refType="w" fact="0.5"/>
            <dgm:constr type="ctrY" for="ch" forName="circ1" refType="h" fact="0.5"/>
            <dgm:constr type="w" for="ch" forName="circ1" refType="w"/>
            <dgm:constr type="h" for="ch" forName="circ1" refType="h"/>
            <dgm:constr type="l" for="ch" forName="circ1Tx" refType="w" fact="0.2"/>
            <dgm:constr type="t" for="ch" forName="circ1Tx" refType="h" fact="0.1"/>
            <dgm:constr type="w" for="ch" forName="circ1Tx" refType="w" fact="0.6"/>
            <dgm:constr type="h" for="ch" forName="circ1Tx" refType="h" fact="0.8"/>
          </dgm:constrLst>
        </dgm:if>
        <dgm:if name="Name27" axis="ch ch" ptType="node node" st="2 1" cnt="1 0"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Lst>
        </dgm:if>
        <dgm:if name="Name28" axis="ch ch" ptType="node node" st="2 1" cnt="1 0"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Lst>
        </dgm:if>
        <dgm:else name="Name29">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Lst>
        </dgm:else>
      </dgm:choose>
      <dgm:ruleLst/>
      <dgm:forEach name="Name30" axis="ch ch" ptType="node node" st="2 1" cnt="1 1">
        <dgm:layoutNode name="circ1" styleLbl="vennNode1">
          <dgm:alg type="sp"/>
          <dgm:shape xmlns:r="http://schemas.openxmlformats.org/officeDocument/2006/relationships" type="ellipse" r:blip="">
            <dgm:adjLst/>
          </dgm:shape>
          <dgm:presOf axis="desOrSelf" ptType="node"/>
          <dgm:constrLst/>
          <dgm:ruleLst/>
        </dgm:layoutNode>
        <dgm:layoutNode name="circ1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1" axis="ch ch" ptType="node node" st="2 2" cnt="1 1">
        <dgm:layoutNode name="circ2" styleLbl="vennNode1">
          <dgm:alg type="sp"/>
          <dgm:shape xmlns:r="http://schemas.openxmlformats.org/officeDocument/2006/relationships" type="ellipse" r:blip="">
            <dgm:adjLst/>
          </dgm:shape>
          <dgm:presOf axis="desOrSelf" ptType="node"/>
          <dgm:constrLst/>
          <dgm:ruleLst/>
        </dgm:layoutNode>
        <dgm:layoutNode name="circ2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2" axis="ch ch" ptType="node node" st="2 3" cnt="1 1">
        <dgm:layoutNode name="circ3" styleLbl="vennNode1">
          <dgm:alg type="sp"/>
          <dgm:shape xmlns:r="http://schemas.openxmlformats.org/officeDocument/2006/relationships" type="ellipse" r:blip="">
            <dgm:adjLst/>
          </dgm:shape>
          <dgm:presOf axis="desOrSelf" ptType="node"/>
          <dgm:constrLst/>
          <dgm:ruleLst/>
        </dgm:layoutNode>
        <dgm:layoutNode name="circ3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3" axis="ch ch" ptType="node node" st="2 4" cnt="1 1">
        <dgm:layoutNode name="circ4" styleLbl="vennNode1">
          <dgm:alg type="sp"/>
          <dgm:shape xmlns:r="http://schemas.openxmlformats.org/officeDocument/2006/relationships" type="ellipse" r:blip="">
            <dgm:adjLst/>
          </dgm:shape>
          <dgm:presOf axis="desOrSelf" ptType="nod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layoutNode>
    <dgm:layoutNode name="leftComposite">
      <dgm:choose name="Name34">
        <dgm:if name="Name35" axis="ch ch" ptType="node node" st="1 1" cnt="1 0" func="cnt" op="lte" val="1">
          <dgm:alg type="composite">
            <dgm:param type="ar" val="1.3085"/>
          </dgm:alg>
          <dgm:constrLst>
            <dgm:constr type="l" for="ch" forName="childText1_1" refType="w" fact="0.2124"/>
            <dgm:constr type="t" for="ch" forName="childText1_1" refType="h" fact="0"/>
            <dgm:constr type="w" for="ch" forName="childText1_1" refType="w" fact="0.5759"/>
            <dgm:constr type="h" for="ch" forName="childText1_1" refType="h" fact="0.7535"/>
            <dgm:constr type="l" for="ch" forName="ellipse1" refType="w" fact="0"/>
            <dgm:constr type="t" for="ch" forName="ellipse1" refType="h" fact="0.63"/>
            <dgm:constr type="w" for="ch" forName="ellipse1" refType="w" fact="0.2828"/>
            <dgm:constr type="h" for="ch" forName="ellipse1" refType="h" fact="0.37"/>
            <dgm:constr type="l" for="ch" forName="ellipse2" refType="w" fact="0.82"/>
            <dgm:constr type="t" for="ch" forName="ellipse2" refType="h" fact="0.17"/>
            <dgm:constr type="w" for="ch" forName="ellipse2" refType="w" fact="0.1645"/>
            <dgm:constr type="h" for="ch" forName="ellipse2" refType="h" fact="0.2153"/>
          </dgm:constrLst>
        </dgm:if>
        <dgm:if name="Name36" axis="ch ch" ptType="node node" st="1 1" cnt="1 0" func="cnt" op="equ" val="2">
          <dgm:alg type="composite">
            <dgm:param type="ar" val="0.8917"/>
          </dgm:alg>
          <dgm:constrLst>
            <dgm:constr type="l" for="ch" forName="childText1_1" refType="w" fact="0.1864"/>
            <dgm:constr type="t" for="ch" forName="childText1_1" refType="h" fact="0"/>
            <dgm:constr type="w" for="ch" forName="childText1_1" refType="w" fact="0.5055"/>
            <dgm:constr type="h" for="ch" forName="childText1_1" refType="h" fact="0.4507"/>
            <dgm:constr type="l" for="ch" forName="childText1_2" refType="w" fact="0.4945"/>
            <dgm:constr type="t" for="ch" forName="childText1_2" refType="h" fact="0.3929"/>
            <dgm:constr type="w" for="ch" forName="childText1_2" refType="w" fact="0.5055"/>
            <dgm:constr type="h" for="ch" forName="childText1_2" refType="h" fact="0.4507"/>
            <dgm:constr type="l" for="ch" forName="ellipse1" refType="w" fact="0"/>
            <dgm:constr type="t" for="ch" forName="ellipse1" refType="h" fact="0.3768"/>
            <dgm:constr type="w" for="ch" forName="ellipse1" refType="w" fact="0.2482"/>
            <dgm:constr type="h" for="ch" forName="ellipse1" refType="h" fact="0.2213"/>
            <dgm:constr type="l" for="ch" forName="ellipse3" refType="w" fact="0.5474"/>
            <dgm:constr type="t" for="ch" forName="ellipse3" refType="h" fact="0.8712"/>
            <dgm:constr type="w" for="ch" forName="ellipse3" refType="w" fact="0.1444"/>
            <dgm:constr type="h" for="ch" forName="ellipse3" refType="h" fact="0.1288"/>
            <dgm:constr type="l" for="ch" forName="ellipse2" refType="w" fact="0.7333"/>
            <dgm:constr type="t" for="ch" forName="ellipse2" refType="h" fact="0.0887"/>
            <dgm:constr type="w" for="ch" forName="ellipse2" refType="w" fact="0.1444"/>
            <dgm:constr type="h" for="ch" forName="ellipse2" refType="h" fact="0.1288"/>
          </dgm:constrLst>
        </dgm:if>
        <dgm:if name="Name37" axis="ch ch" ptType="node node" st="1 1" cnt="1 0" func="cnt" op="equ" val="3">
          <dgm:alg type="composite">
            <dgm:param type="ar" val="1.0811"/>
          </dgm:alg>
          <dgm:constrLst>
            <dgm:constr type="l" for="ch" forName="childText1_3" refType="w" fact="0.1649"/>
            <dgm:constr type="t" for="ch" forName="childText1_3" refType="h" fact="0.5389"/>
            <dgm:constr type="w" for="ch" forName="childText1_3" refType="w" fact="0.4265"/>
            <dgm:constr type="h" for="ch" forName="childText1_3" refType="h" fact="0.4611"/>
            <dgm:constr type="l" for="ch" forName="childText1_1" refType="w" fact="0.1573"/>
            <dgm:constr type="t" for="ch" forName="childText1_1" refType="h" fact="0"/>
            <dgm:constr type="w" for="ch" forName="childText1_1" refType="w" fact="0.4265"/>
            <dgm:constr type="h" for="ch" forName="childText1_1" refType="h" fact="0.4611"/>
            <dgm:constr type="l" for="ch" forName="childText1_2" refType="w" fact="0.5735"/>
            <dgm:constr type="t" for="ch" forName="childText1_2" refType="h" fact="0.2754"/>
            <dgm:constr type="w" for="ch" forName="childText1_2" refType="w" fact="0.4265"/>
            <dgm:constr type="h" for="ch" forName="childText1_2" refType="h" fact="0.4611"/>
            <dgm:constr type="l" for="ch" forName="ellipse1" refType="w" fact="0"/>
            <dgm:constr type="t" for="ch" forName="ellipse1" refType="h" fact="0.3855"/>
            <dgm:constr type="w" for="ch" forName="ellipse1" refType="w" fact="0.2095"/>
            <dgm:constr type="h" for="ch" forName="ellipse1" refType="h" fact="0.2264"/>
            <dgm:constr type="l" for="ch" forName="ellipse3" refType="w" fact="0.6181"/>
            <dgm:constr type="t" for="ch" forName="ellipse3" refType="h" fact="0.7647"/>
            <dgm:constr type="w" for="ch" forName="ellipse3" refType="w" fact="0.1219"/>
            <dgm:constr type="h" for="ch" forName="ellipse3" refType="h" fact="0.1317"/>
            <dgm:constr type="l" for="ch" forName="ellipse2" refType="w" fact="0.6188"/>
            <dgm:constr type="t" for="ch" forName="ellipse2" refType="h" fact="0.0907"/>
            <dgm:constr type="w" for="ch" forName="ellipse2" refType="w" fact="0.1219"/>
            <dgm:constr type="h" for="ch" forName="ellipse2" refType="h" fact="0.1317"/>
          </dgm:constrLst>
        </dgm:if>
        <dgm:else name="Name38">
          <dgm:alg type="composite">
            <dgm:param type="ar" val="0.9472"/>
          </dgm:alg>
          <dgm:constrLst>
            <dgm:constr type="l" for="ch" forName="childText1_3" refType="w" fact="0"/>
            <dgm:constr type="t" for="ch" forName="childText1_3" refType="h" fact="0.6035"/>
            <dgm:constr type="w" for="ch" forName="childText1_3" refType="w" fact="0.4186"/>
            <dgm:constr type="h" for="ch" forName="childText1_3" refType="h" fact="0.3965"/>
            <dgm:constr type="l" for="ch" forName="childText1_1" refType="w" fact="0.0981"/>
            <dgm:constr type="t" for="ch" forName="childText1_1" refType="h" fact="0"/>
            <dgm:constr type="w" for="ch" forName="childText1_1" refType="w" fact="0.4186"/>
            <dgm:constr type="h" for="ch" forName="childText1_1" refType="h" fact="0.3965"/>
            <dgm:constr type="l" for="ch" forName="childText1_2" refType="w" fact="0.5385"/>
            <dgm:constr type="t" for="ch" forName="childText1_2" refType="h" fact="0.1304"/>
            <dgm:constr type="w" for="ch" forName="childText1_2" refType="w" fact="0.4186"/>
            <dgm:constr type="h" for="ch" forName="childText1_2" refType="h" fact="0.3965"/>
            <dgm:constr type="l" for="ch" forName="ellipse4" refType="w" fact="0.3222"/>
            <dgm:constr type="t" for="ch" forName="ellipse4" refType="h" fact="0.4232"/>
            <dgm:constr type="w" for="ch" forName="ellipse4" refType="w" fact="0.2056"/>
            <dgm:constr type="h" for="ch" forName="ellipse4" refType="h" fact="0.1947"/>
            <dgm:constr type="l" for="ch" forName="ellipse1" refType="w" fact="0.1489"/>
            <dgm:constr type="t" for="ch" forName="ellipse1" refType="h" fact="0.4502"/>
            <dgm:constr type="w" for="ch" forName="ellipse1" refType="w" fact="0.1196"/>
            <dgm:constr type="h" for="ch" forName="ellipse1" refType="h" fact="0.1133"/>
            <dgm:constr type="l" for="ch" forName="ellipse2" refType="w" fact="0.5384"/>
            <dgm:constr type="t" for="ch" forName="ellipse2" refType="h" fact="0.0124"/>
            <dgm:constr type="w" for="ch" forName="ellipse2" refType="w" fact="0.1196"/>
            <dgm:constr type="h" for="ch" forName="ellipse2" refType="h" fact="0.1133"/>
            <dgm:constr type="l" for="ch" forName="childText1_4" refType="w" fact="0.4625"/>
            <dgm:constr type="t" for="ch" forName="childText1_4" refType="h" fact="0.5719"/>
            <dgm:constr type="w" for="ch" forName="childText1_4" refType="w" fact="0.4186"/>
            <dgm:constr type="h" for="ch" forName="childText1_4" refType="h" fact="0.3965"/>
            <dgm:constr type="l" for="ch" forName="ellipse3" refType="w" fact="0.8804"/>
            <dgm:constr type="t" for="ch" forName="ellipse3" refType="h" fact="0.5329"/>
            <dgm:constr type="w" for="ch" forName="ellipse3" refType="w" fact="0.1196"/>
            <dgm:constr type="h" for="ch" forName="ellipse3" refType="h" fact="0.1133"/>
            <dgm:constr type="l" for="ch" forName="ellipse5" refType="w" fact="0.0146"/>
            <dgm:constr type="t" for="ch" forName="ellipse5" refType="h" fact="0.5228"/>
            <dgm:constr type="w" for="ch" forName="ellipse5" refType="w" fact="0.0899"/>
            <dgm:constr type="h" for="ch" forName="ellipse5" refType="h" fact="0.0851"/>
          </dgm:constrLst>
        </dgm:else>
      </dgm:choose>
      <dgm:forEach name="Name39" axis="ch ch" ptType="node node" st="1 1" cnt="1 1">
        <dgm:layoutNode name="childText1_1"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1" styleLbl="vennNode1">
          <dgm:alg type="sp"/>
          <dgm:shape xmlns:r="http://schemas.openxmlformats.org/officeDocument/2006/relationships" type="ellipse" r:blip="">
            <dgm:adjLst/>
          </dgm:shape>
          <dgm:presOf/>
        </dgm:layoutNode>
        <dgm:layoutNode name="ellipse2" styleLbl="vennNode1">
          <dgm:alg type="sp"/>
          <dgm:shape xmlns:r="http://schemas.openxmlformats.org/officeDocument/2006/relationships" type="ellipse" r:blip="">
            <dgm:adjLst/>
          </dgm:shape>
          <dgm:presOf/>
        </dgm:layoutNode>
      </dgm:forEach>
      <dgm:forEach name="Name40" axis="ch ch" ptType="node node" st="1 2" cnt="1 1">
        <dgm:layoutNode name="childText1_2"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3" styleLbl="vennNode1">
          <dgm:alg type="sp"/>
          <dgm:shape xmlns:r="http://schemas.openxmlformats.org/officeDocument/2006/relationships" type="ellipse" r:blip="">
            <dgm:adjLst/>
          </dgm:shape>
          <dgm:presOf/>
        </dgm:layoutNode>
      </dgm:forEach>
      <dgm:forEach name="Name41" axis="ch ch" ptType="node node" st="1 3" cnt="1 1">
        <dgm:layoutNode name="childText1_3"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forEach name="Name42" axis="ch ch" ptType="node node" st="1 4" cnt="1 1">
        <dgm:layoutNode name="childText1_4"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4" styleLbl="vennNode1">
          <dgm:alg type="sp"/>
          <dgm:shape xmlns:r="http://schemas.openxmlformats.org/officeDocument/2006/relationships" type="ellipse" r:blip="">
            <dgm:adjLst/>
          </dgm:shape>
          <dgm:presOf/>
        </dgm:layoutNode>
        <dgm:layoutNode name="ellipse5" styleLbl="vennNode1">
          <dgm:alg type="sp"/>
          <dgm:shape xmlns:r="http://schemas.openxmlformats.org/officeDocument/2006/relationships" type="ellipse" r:blip="">
            <dgm:adjLst/>
          </dgm:shape>
          <dgm:presOf/>
        </dgm:layoutNode>
      </dgm:forEach>
    </dgm:layoutNode>
    <dgm:choose name="Name43">
      <dgm:if name="Name44" axis="ch ch" ptType="node node" st="3 1" cnt="1 0" func="cnt" op="gte" val="1">
        <dgm:layoutNode name="rightChild">
          <dgm:varLst>
            <dgm:chMax val="0"/>
            <dgm:chPref val="0"/>
          </dgm:varLst>
          <dgm:alg type="tx"/>
          <dgm:shape xmlns:r="http://schemas.openxmlformats.org/officeDocument/2006/relationships" type="ellipse" r:blip="">
            <dgm:adjLst/>
          </dgm:shape>
          <dgm:presOf axis="ch des"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5"/>
    </dgm:choose>
    <dgm:layoutNode name="parentText1" styleLbl="revTx">
      <dgm:varLst>
        <dgm:chMax val="4"/>
        <dgm:chPref val="3"/>
        <dgm:bulletEnabled val="1"/>
      </dgm:varLst>
      <dgm:alg type="tx"/>
      <dgm:shape xmlns:r="http://schemas.openxmlformats.org/officeDocument/2006/relationships" type="rect" r:blip="">
        <dgm:adjLst/>
      </dgm:shap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Def>
</file>

<file path=ppt/diagrams/layout4.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6.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7.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8.xml><?xml version="1.0" encoding="utf-8"?>
<dgm:layoutDef xmlns:dgm="http://schemas.openxmlformats.org/drawingml/2006/diagram" xmlns:a="http://schemas.openxmlformats.org/drawingml/2006/main" uniqueId="urn:microsoft.com/office/officeart/2009/3/layout/PhasedProcess">
  <dgm:title val=""/>
  <dgm:desc val=""/>
  <dgm:catLst>
    <dgm:cat type="process" pri="12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clrData>
  <dgm:layoutNode name="Name0">
    <dgm:varLst>
      <dgm:chMax val="3"/>
      <dgm:chPref val="3"/>
      <dgm:bulletEnabled val="1"/>
      <dgm:dir/>
      <dgm:animLvl val="lvl"/>
    </dgm:varLst>
    <dgm:shape xmlns:r="http://schemas.openxmlformats.org/officeDocument/2006/relationships" r:blip="">
      <dgm:adjLst/>
    </dgm:shape>
    <dgm:choose name="Name1">
      <dgm:if name="Name2" axis="ch" ptType="node" func="cnt" op="gte" val="3">
        <dgm:alg type="composite">
          <dgm:param type="ar" val="2.8316"/>
        </dgm:alg>
        <dgm:choose name="Name3">
          <dgm:if name="Name4"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567"/>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rightChild" refType="w" fact="0.713"/>
              <dgm:constr type="t" for="ch" forName="rightChild" refType="h" fact="0.1934"/>
              <dgm:constr type="w" for="ch" forName="rightChild" refType="w" fact="0.193"/>
              <dgm:constr type="h" for="ch" forName="rightChild" refType="h" fact="0.5464"/>
              <dgm:constr type="l" for="ch" forName="parentText1" refType="w" fact="0.0621"/>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6845"/>
              <dgm:constr type="t" for="ch" forName="parentText3" refType="h" fact="0.8128"/>
              <dgm:constr type="w" for="ch" forName="parentText3" refType="w" fact="0.2509"/>
              <dgm:constr type="h" for="ch" forName="parentText3" refType="h" fact="0.1872"/>
            </dgm:constrLst>
          </dgm:if>
          <dgm:else name="Name5">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72"/>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rightChild" refType="w" fact="0.09"/>
              <dgm:constr type="t" for="ch" forName="rightChild" refType="h" fact="0.1934"/>
              <dgm:constr type="w" for="ch" forName="rightChild" refType="w" fact="0.193"/>
              <dgm:constr type="h" for="ch" forName="rightChild" refType="h" fact="0.5464"/>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parentText1" refType="w" fact="0.7"/>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062"/>
              <dgm:constr type="t" for="ch" forName="parentText3" refType="h" fact="0.8128"/>
              <dgm:constr type="w" for="ch" forName="parentText3" refType="w" fact="0.2509"/>
              <dgm:constr type="h" for="ch" forName="parentText3" refType="h" fact="0.1872"/>
            </dgm:constrLst>
          </dgm:else>
        </dgm:choose>
      </dgm:if>
      <dgm:if name="Name6" axis="ch" ptType="node" func="cnt" op="gte" val="2">
        <dgm:alg type="composite">
          <dgm:param type="ar" val="1.8986"/>
        </dgm:alg>
        <dgm:choose name="Name7">
          <dgm:if name="Name8"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941"/>
              <dgm:constr type="t" for="ch" forName="leftComposite" refType="h" fact="0.1159"/>
              <dgm:constr type="w" for="ch" forName="leftComposite" refType="w" fact="0.3469"/>
              <dgm:constr type="h" for="ch" forName="leftComposite" refType="h" fact="0.6953"/>
              <dgm:constr type="l" for="ch" forName="middleComposite" refType="w" fact="0.5782"/>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1" refType="w" fact="0.0926"/>
              <dgm:constr type="t" for="ch" forName="parentText1" refType="h" fact="0.8128"/>
              <dgm:constr type="w" for="ch" forName="parentText1" refType="w" fact="0.3742"/>
              <dgm:constr type="h" for="ch" forName="parentText1" refType="h" fact="0.1872"/>
              <dgm:constr type="l" for="ch" forName="parentText2" refType="w" fact="0.5655"/>
              <dgm:constr type="t" for="ch" forName="parentText2" refType="h" fact="0.8128"/>
              <dgm:constr type="w" for="ch" forName="parentText2" refType="w" fact="0.3742"/>
              <dgm:constr type="h" for="ch" forName="parentText2" refType="h" fact="0.1872"/>
            </dgm:constrLst>
          </dgm:if>
          <dgm:else name="Name9">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592"/>
              <dgm:constr type="t" for="ch" forName="leftComposite" refType="h" fact="0.1159"/>
              <dgm:constr type="w" for="ch" forName="leftComposite" refType="w" fact="0.3469"/>
              <dgm:constr type="h" for="ch" forName="leftComposite" refType="h" fact="0.6953"/>
              <dgm:constr type="l" for="ch" forName="middleComposite" refType="w" fact="0.0941"/>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2" refType="w" fact="0.0926"/>
              <dgm:constr type="t" for="ch" forName="parentText2" refType="h" fact="0.8128"/>
              <dgm:constr type="w" for="ch" forName="parentText2" refType="w" fact="0.3742"/>
              <dgm:constr type="h" for="ch" forName="parentText2" refType="h" fact="0.1872"/>
              <dgm:constr type="l" for="ch" forName="parentText1" refType="w" fact="0.5655"/>
              <dgm:constr type="t" for="ch" forName="parentText1" refType="h" fact="0.8128"/>
              <dgm:constr type="w" for="ch" forName="parentText1" refType="w" fact="0.3742"/>
              <dgm:constr type="h" for="ch" forName="parentText1" refType="h" fact="0.1872"/>
            </dgm:constrLst>
          </dgm:else>
        </dgm:choose>
      </dgm:if>
      <dgm:else name="Name10">
        <dgm:alg type="composite">
          <dgm:param type="ar" val="0.8036"/>
        </dgm:alg>
        <dgm:constrLst>
          <dgm:constr type="primFontSz" for="des" forName="parentText1" val="65"/>
          <dgm:constr type="primFontSz" for="des" forName="childText1_1" val="65"/>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l" for="ch" forName="leftComposite" refType="w" fact="0"/>
          <dgm:constr type="t" for="ch" forName="leftComposite" refType="h" fact="0.1159"/>
          <dgm:constr type="w" for="ch" forName="leftComposite" refType="w"/>
          <dgm:constr type="h" for="ch" forName="leftComposite" refType="h" fact="0.6953"/>
          <dgm:constr type="l" for="ch" forName="parentText1" refType="w" fact="0"/>
          <dgm:constr type="t" for="ch" forName="parentText1" refType="h" fact="0.8128"/>
          <dgm:constr type="w" for="ch" forName="parentText1" refType="w"/>
          <dgm:constr type="h" for="ch" forName="parentText1" refType="h" fact="0.1872"/>
        </dgm:constrLst>
      </dgm:else>
    </dgm:choose>
    <dgm:choose name="Name11">
      <dgm:if name="Name12" axis="ch" ptType="node" func="cnt" op="gte" val="1">
        <dgm:choose name="Name13">
          <dgm:if name="Name14" axis="ch" ptType="node" func="cnt" op="gte" val="2">
            <dgm:layoutNode name="arc1">
              <dgm:alg type="sp"/>
              <dgm:shape xmlns:r="http://schemas.openxmlformats.org/officeDocument/2006/relationships" rot="90" type="blockArc" r:blip="">
                <dgm:adjLst>
                  <dgm:adj idx="1" val="-135"/>
                  <dgm:adj idx="2" val="-45"/>
                  <dgm:adj idx="3" val="0.0496"/>
                </dgm:adjLst>
              </dgm:shape>
              <dgm:presOf/>
            </dgm:layoutNode>
            <dgm:layoutNode name="arc3">
              <dgm:alg type="sp"/>
              <dgm:shape xmlns:r="http://schemas.openxmlformats.org/officeDocument/2006/relationships" rot="270" type="blockArc" r:blip="">
                <dgm:adjLst>
                  <dgm:adj idx="1" val="-135"/>
                  <dgm:adj idx="2" val="-45"/>
                  <dgm:adj idx="3" val="0.0496"/>
                </dgm:adjLst>
              </dgm:shape>
              <dgm:presOf/>
            </dgm:layoutNode>
            <dgm:layoutNode name="parentText2" styleLbl="revTx">
              <dgm:varLst>
                <dgm:chMax val="4"/>
                <dgm:chPref val="3"/>
                <dgm:bulletEnabled val="1"/>
              </dgm:varLst>
              <dgm:alg type="tx"/>
              <dgm:shape xmlns:r="http://schemas.openxmlformats.org/officeDocument/2006/relationships" type="rect" r:blip="">
                <dgm:adjLst/>
              </dgm:shap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5"/>
        </dgm:choose>
        <dgm:choose name="Name16">
          <dgm:if name="Name17" axis="ch" ptType="node" func="cnt" op="gte" val="3">
            <dgm:layoutNode name="arc2">
              <dgm:alg type="sp"/>
              <dgm:shape xmlns:r="http://schemas.openxmlformats.org/officeDocument/2006/relationships" rot="90" type="blockArc" r:blip="">
                <dgm:adjLst>
                  <dgm:adj idx="1" val="-135"/>
                  <dgm:adj idx="2" val="-45"/>
                  <dgm:adj idx="3" val="0.0496"/>
                </dgm:adjLst>
              </dgm:shape>
              <dgm:presOf/>
            </dgm:layoutNode>
            <dgm:layoutNode name="arc4">
              <dgm:alg type="sp"/>
              <dgm:shape xmlns:r="http://schemas.openxmlformats.org/officeDocument/2006/relationships" rot="270" type="blockArc" r:blip="">
                <dgm:adjLst>
                  <dgm:adj idx="1" val="-135"/>
                  <dgm:adj idx="2" val="-45"/>
                  <dgm:adj idx="3" val="0.0496"/>
                </dgm:adjLst>
              </dgm:shape>
              <dgm:presOf/>
            </dgm:layoutNode>
            <dgm:layoutNode name="parentText3" styleLbl="revTx">
              <dgm:varLst>
                <dgm:chMax val="1"/>
                <dgm:chPref val="1"/>
                <dgm:bulletEnabled val="1"/>
              </dgm:varLst>
              <dgm:alg type="tx"/>
              <dgm:shape xmlns:r="http://schemas.openxmlformats.org/officeDocument/2006/relationships" type="rect" r:blip="">
                <dgm:adjLst/>
              </dgm:shape>
              <dgm:presOf axis="ch 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8"/>
        </dgm:choose>
      </dgm:if>
      <dgm:else name="Name19"/>
    </dgm:choose>
    <dgm:layoutNode name="middleComposite">
      <dgm:choose name="Name20">
        <dgm:if name="Name21" axis="ch ch" ptType="node node" st="2 1" cnt="1 0" func="cnt" op="lte" val="1">
          <dgm:alg type="composite">
            <dgm:param type="ar" val="1"/>
          </dgm:alg>
        </dgm:if>
        <dgm:if name="Name22" axis="ch ch" ptType="node node" st="2 1" cnt="1 0" func="cnt" op="equ" val="2">
          <dgm:alg type="composite">
            <dgm:param type="ar" val="1.792"/>
          </dgm:alg>
        </dgm:if>
        <dgm:if name="Name23" axis="ch ch" ptType="node node" st="2 1" cnt="1 0" func="cnt" op="equ" val="3">
          <dgm:alg type="composite">
            <dgm:param type="ar" val="1"/>
          </dgm:alg>
        </dgm:if>
        <dgm:else name="Name24">
          <dgm:alg type="composite">
            <dgm:param type="ar" val="1"/>
          </dgm:alg>
        </dgm:else>
      </dgm:choose>
      <dgm:shape xmlns:r="http://schemas.openxmlformats.org/officeDocument/2006/relationships" r:blip="">
        <dgm:adjLst/>
      </dgm:shape>
      <dgm:presOf/>
      <dgm:choose name="Name25">
        <dgm:if name="Name26" axis="ch ch" ptType="node node" st="2 1" cnt="1 0" func="cnt" op="lte" val="1">
          <dgm:constrLst>
            <dgm:constr type="ctrX" for="ch" forName="circ1" refType="w" fact="0.5"/>
            <dgm:constr type="ctrY" for="ch" forName="circ1" refType="h" fact="0.5"/>
            <dgm:constr type="w" for="ch" forName="circ1" refType="w"/>
            <dgm:constr type="h" for="ch" forName="circ1" refType="h"/>
            <dgm:constr type="l" for="ch" forName="circ1Tx" refType="w" fact="0.2"/>
            <dgm:constr type="t" for="ch" forName="circ1Tx" refType="h" fact="0.1"/>
            <dgm:constr type="w" for="ch" forName="circ1Tx" refType="w" fact="0.6"/>
            <dgm:constr type="h" for="ch" forName="circ1Tx" refType="h" fact="0.8"/>
          </dgm:constrLst>
        </dgm:if>
        <dgm:if name="Name27" axis="ch ch" ptType="node node" st="2 1" cnt="1 0"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Lst>
        </dgm:if>
        <dgm:if name="Name28" axis="ch ch" ptType="node node" st="2 1" cnt="1 0"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Lst>
        </dgm:if>
        <dgm:else name="Name29">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Lst>
        </dgm:else>
      </dgm:choose>
      <dgm:ruleLst/>
      <dgm:forEach name="Name30" axis="ch ch" ptType="node node" st="2 1" cnt="1 1">
        <dgm:layoutNode name="circ1" styleLbl="vennNode1">
          <dgm:alg type="sp"/>
          <dgm:shape xmlns:r="http://schemas.openxmlformats.org/officeDocument/2006/relationships" type="ellipse" r:blip="">
            <dgm:adjLst/>
          </dgm:shape>
          <dgm:presOf axis="desOrSelf" ptType="node"/>
          <dgm:constrLst/>
          <dgm:ruleLst/>
        </dgm:layoutNode>
        <dgm:layoutNode name="circ1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1" axis="ch ch" ptType="node node" st="2 2" cnt="1 1">
        <dgm:layoutNode name="circ2" styleLbl="vennNode1">
          <dgm:alg type="sp"/>
          <dgm:shape xmlns:r="http://schemas.openxmlformats.org/officeDocument/2006/relationships" type="ellipse" r:blip="">
            <dgm:adjLst/>
          </dgm:shape>
          <dgm:presOf axis="desOrSelf" ptType="node"/>
          <dgm:constrLst/>
          <dgm:ruleLst/>
        </dgm:layoutNode>
        <dgm:layoutNode name="circ2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2" axis="ch ch" ptType="node node" st="2 3" cnt="1 1">
        <dgm:layoutNode name="circ3" styleLbl="vennNode1">
          <dgm:alg type="sp"/>
          <dgm:shape xmlns:r="http://schemas.openxmlformats.org/officeDocument/2006/relationships" type="ellipse" r:blip="">
            <dgm:adjLst/>
          </dgm:shape>
          <dgm:presOf axis="desOrSelf" ptType="node"/>
          <dgm:constrLst/>
          <dgm:ruleLst/>
        </dgm:layoutNode>
        <dgm:layoutNode name="circ3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3" axis="ch ch" ptType="node node" st="2 4" cnt="1 1">
        <dgm:layoutNode name="circ4" styleLbl="vennNode1">
          <dgm:alg type="sp"/>
          <dgm:shape xmlns:r="http://schemas.openxmlformats.org/officeDocument/2006/relationships" type="ellipse" r:blip="">
            <dgm:adjLst/>
          </dgm:shape>
          <dgm:presOf axis="desOrSelf" ptType="nod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layoutNode>
    <dgm:layoutNode name="leftComposite">
      <dgm:choose name="Name34">
        <dgm:if name="Name35" axis="ch ch" ptType="node node" st="1 1" cnt="1 0" func="cnt" op="lte" val="1">
          <dgm:alg type="composite">
            <dgm:param type="ar" val="1.3085"/>
          </dgm:alg>
          <dgm:constrLst>
            <dgm:constr type="l" for="ch" forName="childText1_1" refType="w" fact="0.2124"/>
            <dgm:constr type="t" for="ch" forName="childText1_1" refType="h" fact="0"/>
            <dgm:constr type="w" for="ch" forName="childText1_1" refType="w" fact="0.5759"/>
            <dgm:constr type="h" for="ch" forName="childText1_1" refType="h" fact="0.7535"/>
            <dgm:constr type="l" for="ch" forName="ellipse1" refType="w" fact="0"/>
            <dgm:constr type="t" for="ch" forName="ellipse1" refType="h" fact="0.63"/>
            <dgm:constr type="w" for="ch" forName="ellipse1" refType="w" fact="0.2828"/>
            <dgm:constr type="h" for="ch" forName="ellipse1" refType="h" fact="0.37"/>
            <dgm:constr type="l" for="ch" forName="ellipse2" refType="w" fact="0.82"/>
            <dgm:constr type="t" for="ch" forName="ellipse2" refType="h" fact="0.17"/>
            <dgm:constr type="w" for="ch" forName="ellipse2" refType="w" fact="0.1645"/>
            <dgm:constr type="h" for="ch" forName="ellipse2" refType="h" fact="0.2153"/>
          </dgm:constrLst>
        </dgm:if>
        <dgm:if name="Name36" axis="ch ch" ptType="node node" st="1 1" cnt="1 0" func="cnt" op="equ" val="2">
          <dgm:alg type="composite">
            <dgm:param type="ar" val="0.8917"/>
          </dgm:alg>
          <dgm:constrLst>
            <dgm:constr type="l" for="ch" forName="childText1_1" refType="w" fact="0.1864"/>
            <dgm:constr type="t" for="ch" forName="childText1_1" refType="h" fact="0"/>
            <dgm:constr type="w" for="ch" forName="childText1_1" refType="w" fact="0.5055"/>
            <dgm:constr type="h" for="ch" forName="childText1_1" refType="h" fact="0.4507"/>
            <dgm:constr type="l" for="ch" forName="childText1_2" refType="w" fact="0.4945"/>
            <dgm:constr type="t" for="ch" forName="childText1_2" refType="h" fact="0.3929"/>
            <dgm:constr type="w" for="ch" forName="childText1_2" refType="w" fact="0.5055"/>
            <dgm:constr type="h" for="ch" forName="childText1_2" refType="h" fact="0.4507"/>
            <dgm:constr type="l" for="ch" forName="ellipse1" refType="w" fact="0"/>
            <dgm:constr type="t" for="ch" forName="ellipse1" refType="h" fact="0.3768"/>
            <dgm:constr type="w" for="ch" forName="ellipse1" refType="w" fact="0.2482"/>
            <dgm:constr type="h" for="ch" forName="ellipse1" refType="h" fact="0.2213"/>
            <dgm:constr type="l" for="ch" forName="ellipse3" refType="w" fact="0.5474"/>
            <dgm:constr type="t" for="ch" forName="ellipse3" refType="h" fact="0.8712"/>
            <dgm:constr type="w" for="ch" forName="ellipse3" refType="w" fact="0.1444"/>
            <dgm:constr type="h" for="ch" forName="ellipse3" refType="h" fact="0.1288"/>
            <dgm:constr type="l" for="ch" forName="ellipse2" refType="w" fact="0.7333"/>
            <dgm:constr type="t" for="ch" forName="ellipse2" refType="h" fact="0.0887"/>
            <dgm:constr type="w" for="ch" forName="ellipse2" refType="w" fact="0.1444"/>
            <dgm:constr type="h" for="ch" forName="ellipse2" refType="h" fact="0.1288"/>
          </dgm:constrLst>
        </dgm:if>
        <dgm:if name="Name37" axis="ch ch" ptType="node node" st="1 1" cnt="1 0" func="cnt" op="equ" val="3">
          <dgm:alg type="composite">
            <dgm:param type="ar" val="1.0811"/>
          </dgm:alg>
          <dgm:constrLst>
            <dgm:constr type="l" for="ch" forName="childText1_3" refType="w" fact="0.1649"/>
            <dgm:constr type="t" for="ch" forName="childText1_3" refType="h" fact="0.5389"/>
            <dgm:constr type="w" for="ch" forName="childText1_3" refType="w" fact="0.4265"/>
            <dgm:constr type="h" for="ch" forName="childText1_3" refType="h" fact="0.4611"/>
            <dgm:constr type="l" for="ch" forName="childText1_1" refType="w" fact="0.1573"/>
            <dgm:constr type="t" for="ch" forName="childText1_1" refType="h" fact="0"/>
            <dgm:constr type="w" for="ch" forName="childText1_1" refType="w" fact="0.4265"/>
            <dgm:constr type="h" for="ch" forName="childText1_1" refType="h" fact="0.4611"/>
            <dgm:constr type="l" for="ch" forName="childText1_2" refType="w" fact="0.5735"/>
            <dgm:constr type="t" for="ch" forName="childText1_2" refType="h" fact="0.2754"/>
            <dgm:constr type="w" for="ch" forName="childText1_2" refType="w" fact="0.4265"/>
            <dgm:constr type="h" for="ch" forName="childText1_2" refType="h" fact="0.4611"/>
            <dgm:constr type="l" for="ch" forName="ellipse1" refType="w" fact="0"/>
            <dgm:constr type="t" for="ch" forName="ellipse1" refType="h" fact="0.3855"/>
            <dgm:constr type="w" for="ch" forName="ellipse1" refType="w" fact="0.2095"/>
            <dgm:constr type="h" for="ch" forName="ellipse1" refType="h" fact="0.2264"/>
            <dgm:constr type="l" for="ch" forName="ellipse3" refType="w" fact="0.6181"/>
            <dgm:constr type="t" for="ch" forName="ellipse3" refType="h" fact="0.7647"/>
            <dgm:constr type="w" for="ch" forName="ellipse3" refType="w" fact="0.1219"/>
            <dgm:constr type="h" for="ch" forName="ellipse3" refType="h" fact="0.1317"/>
            <dgm:constr type="l" for="ch" forName="ellipse2" refType="w" fact="0.6188"/>
            <dgm:constr type="t" for="ch" forName="ellipse2" refType="h" fact="0.0907"/>
            <dgm:constr type="w" for="ch" forName="ellipse2" refType="w" fact="0.1219"/>
            <dgm:constr type="h" for="ch" forName="ellipse2" refType="h" fact="0.1317"/>
          </dgm:constrLst>
        </dgm:if>
        <dgm:else name="Name38">
          <dgm:alg type="composite">
            <dgm:param type="ar" val="0.9472"/>
          </dgm:alg>
          <dgm:constrLst>
            <dgm:constr type="l" for="ch" forName="childText1_3" refType="w" fact="0"/>
            <dgm:constr type="t" for="ch" forName="childText1_3" refType="h" fact="0.6035"/>
            <dgm:constr type="w" for="ch" forName="childText1_3" refType="w" fact="0.4186"/>
            <dgm:constr type="h" for="ch" forName="childText1_3" refType="h" fact="0.3965"/>
            <dgm:constr type="l" for="ch" forName="childText1_1" refType="w" fact="0.0981"/>
            <dgm:constr type="t" for="ch" forName="childText1_1" refType="h" fact="0"/>
            <dgm:constr type="w" for="ch" forName="childText1_1" refType="w" fact="0.4186"/>
            <dgm:constr type="h" for="ch" forName="childText1_1" refType="h" fact="0.3965"/>
            <dgm:constr type="l" for="ch" forName="childText1_2" refType="w" fact="0.5385"/>
            <dgm:constr type="t" for="ch" forName="childText1_2" refType="h" fact="0.1304"/>
            <dgm:constr type="w" for="ch" forName="childText1_2" refType="w" fact="0.4186"/>
            <dgm:constr type="h" for="ch" forName="childText1_2" refType="h" fact="0.3965"/>
            <dgm:constr type="l" for="ch" forName="ellipse4" refType="w" fact="0.3222"/>
            <dgm:constr type="t" for="ch" forName="ellipse4" refType="h" fact="0.4232"/>
            <dgm:constr type="w" for="ch" forName="ellipse4" refType="w" fact="0.2056"/>
            <dgm:constr type="h" for="ch" forName="ellipse4" refType="h" fact="0.1947"/>
            <dgm:constr type="l" for="ch" forName="ellipse1" refType="w" fact="0.1489"/>
            <dgm:constr type="t" for="ch" forName="ellipse1" refType="h" fact="0.4502"/>
            <dgm:constr type="w" for="ch" forName="ellipse1" refType="w" fact="0.1196"/>
            <dgm:constr type="h" for="ch" forName="ellipse1" refType="h" fact="0.1133"/>
            <dgm:constr type="l" for="ch" forName="ellipse2" refType="w" fact="0.5384"/>
            <dgm:constr type="t" for="ch" forName="ellipse2" refType="h" fact="0.0124"/>
            <dgm:constr type="w" for="ch" forName="ellipse2" refType="w" fact="0.1196"/>
            <dgm:constr type="h" for="ch" forName="ellipse2" refType="h" fact="0.1133"/>
            <dgm:constr type="l" for="ch" forName="childText1_4" refType="w" fact="0.4625"/>
            <dgm:constr type="t" for="ch" forName="childText1_4" refType="h" fact="0.5719"/>
            <dgm:constr type="w" for="ch" forName="childText1_4" refType="w" fact="0.4186"/>
            <dgm:constr type="h" for="ch" forName="childText1_4" refType="h" fact="0.3965"/>
            <dgm:constr type="l" for="ch" forName="ellipse3" refType="w" fact="0.8804"/>
            <dgm:constr type="t" for="ch" forName="ellipse3" refType="h" fact="0.5329"/>
            <dgm:constr type="w" for="ch" forName="ellipse3" refType="w" fact="0.1196"/>
            <dgm:constr type="h" for="ch" forName="ellipse3" refType="h" fact="0.1133"/>
            <dgm:constr type="l" for="ch" forName="ellipse5" refType="w" fact="0.0146"/>
            <dgm:constr type="t" for="ch" forName="ellipse5" refType="h" fact="0.5228"/>
            <dgm:constr type="w" for="ch" forName="ellipse5" refType="w" fact="0.0899"/>
            <dgm:constr type="h" for="ch" forName="ellipse5" refType="h" fact="0.0851"/>
          </dgm:constrLst>
        </dgm:else>
      </dgm:choose>
      <dgm:forEach name="Name39" axis="ch ch" ptType="node node" st="1 1" cnt="1 1">
        <dgm:layoutNode name="childText1_1"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1" styleLbl="vennNode1">
          <dgm:alg type="sp"/>
          <dgm:shape xmlns:r="http://schemas.openxmlformats.org/officeDocument/2006/relationships" type="ellipse" r:blip="">
            <dgm:adjLst/>
          </dgm:shape>
          <dgm:presOf/>
        </dgm:layoutNode>
        <dgm:layoutNode name="ellipse2" styleLbl="vennNode1">
          <dgm:alg type="sp"/>
          <dgm:shape xmlns:r="http://schemas.openxmlformats.org/officeDocument/2006/relationships" type="ellipse" r:blip="">
            <dgm:adjLst/>
          </dgm:shape>
          <dgm:presOf/>
        </dgm:layoutNode>
      </dgm:forEach>
      <dgm:forEach name="Name40" axis="ch ch" ptType="node node" st="1 2" cnt="1 1">
        <dgm:layoutNode name="childText1_2"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3" styleLbl="vennNode1">
          <dgm:alg type="sp"/>
          <dgm:shape xmlns:r="http://schemas.openxmlformats.org/officeDocument/2006/relationships" type="ellipse" r:blip="">
            <dgm:adjLst/>
          </dgm:shape>
          <dgm:presOf/>
        </dgm:layoutNode>
      </dgm:forEach>
      <dgm:forEach name="Name41" axis="ch ch" ptType="node node" st="1 3" cnt="1 1">
        <dgm:layoutNode name="childText1_3"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forEach name="Name42" axis="ch ch" ptType="node node" st="1 4" cnt="1 1">
        <dgm:layoutNode name="childText1_4"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4" styleLbl="vennNode1">
          <dgm:alg type="sp"/>
          <dgm:shape xmlns:r="http://schemas.openxmlformats.org/officeDocument/2006/relationships" type="ellipse" r:blip="">
            <dgm:adjLst/>
          </dgm:shape>
          <dgm:presOf/>
        </dgm:layoutNode>
        <dgm:layoutNode name="ellipse5" styleLbl="vennNode1">
          <dgm:alg type="sp"/>
          <dgm:shape xmlns:r="http://schemas.openxmlformats.org/officeDocument/2006/relationships" type="ellipse" r:blip="">
            <dgm:adjLst/>
          </dgm:shape>
          <dgm:presOf/>
        </dgm:layoutNode>
      </dgm:forEach>
    </dgm:layoutNode>
    <dgm:choose name="Name43">
      <dgm:if name="Name44" axis="ch ch" ptType="node node" st="3 1" cnt="1 0" func="cnt" op="gte" val="1">
        <dgm:layoutNode name="rightChild">
          <dgm:varLst>
            <dgm:chMax val="0"/>
            <dgm:chPref val="0"/>
          </dgm:varLst>
          <dgm:alg type="tx"/>
          <dgm:shape xmlns:r="http://schemas.openxmlformats.org/officeDocument/2006/relationships" type="ellipse" r:blip="">
            <dgm:adjLst/>
          </dgm:shape>
          <dgm:presOf axis="ch des"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5"/>
    </dgm:choose>
    <dgm:layoutNode name="parentText1" styleLbl="revTx">
      <dgm:varLst>
        <dgm:chMax val="4"/>
        <dgm:chPref val="3"/>
        <dgm:bulletEnabled val="1"/>
      </dgm:varLst>
      <dgm:alg type="tx"/>
      <dgm:shape xmlns:r="http://schemas.openxmlformats.org/officeDocument/2006/relationships" type="rect" r:blip="">
        <dgm:adjLst/>
      </dgm:shap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CAD2A0-A37D-FD49-94C0-6E34F35721D5}" type="datetimeFigureOut">
              <a:rPr lang="en-US" smtClean="0"/>
              <a:t>3/10/16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6C158C-0AB1-A749-B433-0DEDDDF0FC9A}" type="slidenum">
              <a:rPr lang="en-US" smtClean="0"/>
              <a:t>‹#›</a:t>
            </a:fld>
            <a:endParaRPr lang="en-US"/>
          </a:p>
        </p:txBody>
      </p:sp>
    </p:spTree>
    <p:extLst>
      <p:ext uri="{BB962C8B-B14F-4D97-AF65-F5344CB8AC3E}">
        <p14:creationId xmlns:p14="http://schemas.microsoft.com/office/powerpoint/2010/main" val="18047545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 to my presentation</a:t>
            </a:r>
            <a:r>
              <a:rPr lang="en-US" baseline="0" dirty="0" smtClean="0"/>
              <a:t> about Input Complexity and Rule Induction!</a:t>
            </a:r>
            <a:endParaRPr lang="en-US" dirty="0"/>
          </a:p>
        </p:txBody>
      </p:sp>
      <p:sp>
        <p:nvSpPr>
          <p:cNvPr id="4" name="Slide Number Placeholder 3"/>
          <p:cNvSpPr>
            <a:spLocks noGrp="1"/>
          </p:cNvSpPr>
          <p:nvPr>
            <p:ph type="sldNum" sz="quarter" idx="10"/>
          </p:nvPr>
        </p:nvSpPr>
        <p:spPr/>
        <p:txBody>
          <a:bodyPr/>
          <a:lstStyle/>
          <a:p>
            <a:fld id="{A66C158C-0AB1-A749-B433-0DEDDDF0FC9A}" type="slidenum">
              <a:rPr lang="en-US" smtClean="0"/>
              <a:t>1</a:t>
            </a:fld>
            <a:endParaRPr lang="en-US"/>
          </a:p>
        </p:txBody>
      </p:sp>
    </p:spTree>
    <p:extLst>
      <p:ext uri="{BB962C8B-B14F-4D97-AF65-F5344CB8AC3E}">
        <p14:creationId xmlns:p14="http://schemas.microsoft.com/office/powerpoint/2010/main" val="3258748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interpretation makes it possible to apply the information-theoretic formula for information load. The information load of the brain is calculated by extracting logarithm of the probability value and adding a minus to make it a positive value. </a:t>
            </a:r>
          </a:p>
          <a:p>
            <a:endParaRPr lang="ro-RO" dirty="0" smtClean="0">
              <a:solidFill>
                <a:srgbClr val="0000FF"/>
              </a:solidFill>
              <a:latin typeface="Candara"/>
              <a:ea typeface="Trebuchet MS"/>
              <a:cs typeface="Candara"/>
              <a:sym typeface="Trebuchet MS"/>
            </a:endParaRPr>
          </a:p>
          <a:p>
            <a:r>
              <a:rPr lang="ro" b="1" dirty="0" smtClean="0">
                <a:solidFill>
                  <a:srgbClr val="0000FF"/>
                </a:solidFill>
                <a:latin typeface="Candara"/>
                <a:ea typeface="Trebuchet MS"/>
                <a:cs typeface="Candara"/>
                <a:sym typeface="Trebuchet MS"/>
              </a:rPr>
              <a:t>What is information?</a:t>
            </a:r>
          </a:p>
          <a:p>
            <a:endParaRPr lang="ro" dirty="0" smtClean="0">
              <a:solidFill>
                <a:srgbClr val="0000FF"/>
              </a:solidFill>
              <a:latin typeface="Candara"/>
              <a:ea typeface="Trebuchet MS"/>
              <a:cs typeface="Candara"/>
              <a:sym typeface="Trebuchet MS"/>
            </a:endParaRPr>
          </a:p>
          <a:p>
            <a:r>
              <a:rPr lang="ro" dirty="0" smtClean="0">
                <a:solidFill>
                  <a:srgbClr val="0000FF"/>
                </a:solidFill>
                <a:latin typeface="Candara"/>
                <a:ea typeface="Trebuchet MS"/>
                <a:cs typeface="Candara"/>
                <a:sym typeface="Trebuchet MS"/>
              </a:rPr>
              <a:t>→ a quatitative measure of how uncertain </a:t>
            </a:r>
            <a:r>
              <a:rPr lang="ro-RO" dirty="0" err="1" smtClean="0">
                <a:solidFill>
                  <a:srgbClr val="0000FF"/>
                </a:solidFill>
                <a:latin typeface="Candara"/>
                <a:ea typeface="Trebuchet MS"/>
                <a:cs typeface="Candara"/>
                <a:sym typeface="Trebuchet MS"/>
              </a:rPr>
              <a:t>we</a:t>
            </a:r>
            <a:r>
              <a:rPr lang="ro-RO" dirty="0" smtClean="0">
                <a:solidFill>
                  <a:srgbClr val="0000FF"/>
                </a:solidFill>
                <a:latin typeface="Candara"/>
                <a:ea typeface="Trebuchet MS"/>
                <a:cs typeface="Candara"/>
                <a:sym typeface="Trebuchet MS"/>
              </a:rPr>
              <a:t> are</a:t>
            </a:r>
            <a:r>
              <a:rPr lang="ro" dirty="0" smtClean="0">
                <a:solidFill>
                  <a:srgbClr val="0000FF"/>
                </a:solidFill>
                <a:latin typeface="Candara"/>
                <a:ea typeface="Trebuchet MS"/>
                <a:cs typeface="Candara"/>
                <a:sym typeface="Trebuchet MS"/>
              </a:rPr>
              <a:t> about the structure when exposed to a certain input entropy</a:t>
            </a:r>
          </a:p>
          <a:p>
            <a:endParaRPr lang="en-US" baseline="0" dirty="0" smtClean="0"/>
          </a:p>
          <a:p>
            <a:r>
              <a:rPr lang="en-US" baseline="0" dirty="0" smtClean="0"/>
              <a:t>You can see the information load on the Y-axis and the entropy value on the X-axis. The six orange dots are the calculated information load for the six percentage values of acceptance of new XXY strings, in the six conditions of our experiments. </a:t>
            </a:r>
          </a:p>
          <a:p>
            <a:r>
              <a:rPr lang="ro-RO" baseline="0" dirty="0" smtClean="0"/>
              <a:t>As </a:t>
            </a:r>
            <a:r>
              <a:rPr lang="ro-RO" baseline="0" dirty="0" err="1" smtClean="0"/>
              <a:t>you</a:t>
            </a:r>
            <a:r>
              <a:rPr lang="ro-RO" baseline="0" dirty="0" smtClean="0"/>
              <a:t> </a:t>
            </a:r>
            <a:r>
              <a:rPr lang="ro-RO" baseline="0" dirty="0" err="1" smtClean="0"/>
              <a:t>can</a:t>
            </a:r>
            <a:r>
              <a:rPr lang="ro-RO" baseline="0" dirty="0" smtClean="0"/>
              <a:t> </a:t>
            </a:r>
            <a:r>
              <a:rPr lang="ro-RO" baseline="0" dirty="0" err="1" smtClean="0"/>
              <a:t>see</a:t>
            </a:r>
            <a:r>
              <a:rPr lang="ro-RO" baseline="0" dirty="0" smtClean="0"/>
              <a:t> on </a:t>
            </a:r>
            <a:r>
              <a:rPr lang="ro-RO" baseline="0" dirty="0" err="1" smtClean="0"/>
              <a:t>the</a:t>
            </a:r>
            <a:r>
              <a:rPr lang="ro-RO" baseline="0" dirty="0" smtClean="0"/>
              <a:t> </a:t>
            </a:r>
            <a:r>
              <a:rPr lang="ro-RO" baseline="0" dirty="0" err="1" smtClean="0"/>
              <a:t>graph</a:t>
            </a:r>
            <a:r>
              <a:rPr lang="ro-RO" baseline="0" dirty="0" smtClean="0"/>
              <a:t>: </a:t>
            </a:r>
            <a:r>
              <a:rPr lang="ro-RO" sz="1200" dirty="0" smtClean="0">
                <a:solidFill>
                  <a:srgbClr val="0000FF"/>
                </a:solidFill>
                <a:latin typeface="Candara"/>
                <a:ea typeface="Trebuchet MS"/>
                <a:cs typeface="Candara"/>
                <a:sym typeface="Trebuchet MS"/>
              </a:rPr>
              <a:t>t</a:t>
            </a:r>
            <a:r>
              <a:rPr lang="ro" sz="1200" dirty="0" smtClean="0">
                <a:solidFill>
                  <a:srgbClr val="0000FF"/>
                </a:solidFill>
                <a:latin typeface="Candara"/>
                <a:ea typeface="Trebuchet MS"/>
                <a:cs typeface="Candara"/>
                <a:sym typeface="Trebuchet MS"/>
              </a:rPr>
              <a:t>he uncertainty about structure decreases </a:t>
            </a:r>
            <a:r>
              <a:rPr lang="ro-RO" sz="1200" dirty="0" smtClean="0">
                <a:solidFill>
                  <a:srgbClr val="0000FF"/>
                </a:solidFill>
                <a:latin typeface="Candara"/>
                <a:ea typeface="Trebuchet MS"/>
                <a:cs typeface="Candara"/>
                <a:sym typeface="Trebuchet MS"/>
              </a:rPr>
              <a:t>logarithmically </a:t>
            </a:r>
            <a:r>
              <a:rPr lang="ro" sz="1200" dirty="0" smtClean="0">
                <a:solidFill>
                  <a:srgbClr val="0000FF"/>
                </a:solidFill>
                <a:latin typeface="Candara"/>
                <a:ea typeface="Trebuchet MS"/>
                <a:cs typeface="Candara"/>
                <a:sym typeface="Trebuchet MS"/>
              </a:rPr>
              <a:t>as the input entropy increases.</a:t>
            </a:r>
            <a:endParaRPr lang="en-US" sz="1200" dirty="0"/>
          </a:p>
        </p:txBody>
      </p:sp>
      <p:sp>
        <p:nvSpPr>
          <p:cNvPr id="4" name="Slide Number Placeholder 3"/>
          <p:cNvSpPr>
            <a:spLocks noGrp="1"/>
          </p:cNvSpPr>
          <p:nvPr>
            <p:ph type="sldNum" sz="quarter" idx="10"/>
          </p:nvPr>
        </p:nvSpPr>
        <p:spPr/>
        <p:txBody>
          <a:bodyPr/>
          <a:lstStyle/>
          <a:p>
            <a:fld id="{A66C158C-0AB1-A749-B433-0DEDDDF0FC9A}" type="slidenum">
              <a:rPr lang="en-US" smtClean="0"/>
              <a:t>10</a:t>
            </a:fld>
            <a:endParaRPr lang="en-US"/>
          </a:p>
        </p:txBody>
      </p:sp>
    </p:spTree>
    <p:extLst>
      <p:ext uri="{BB962C8B-B14F-4D97-AF65-F5344CB8AC3E}">
        <p14:creationId xmlns:p14="http://schemas.microsoft.com/office/powerpoint/2010/main" val="1248207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[READ from slides]</a:t>
            </a:r>
            <a:endParaRPr lang="en-US" dirty="0"/>
          </a:p>
        </p:txBody>
      </p:sp>
      <p:sp>
        <p:nvSpPr>
          <p:cNvPr id="4" name="Slide Number Placeholder 3"/>
          <p:cNvSpPr>
            <a:spLocks noGrp="1"/>
          </p:cNvSpPr>
          <p:nvPr>
            <p:ph type="sldNum" sz="quarter" idx="10"/>
          </p:nvPr>
        </p:nvSpPr>
        <p:spPr/>
        <p:txBody>
          <a:bodyPr/>
          <a:lstStyle/>
          <a:p>
            <a:fld id="{A66C158C-0AB1-A749-B433-0DEDDDF0FC9A}" type="slidenum">
              <a:rPr lang="en-US" smtClean="0"/>
              <a:t>11</a:t>
            </a:fld>
            <a:endParaRPr lang="en-US"/>
          </a:p>
        </p:txBody>
      </p:sp>
    </p:spTree>
    <p:extLst>
      <p:ext uri="{BB962C8B-B14F-4D97-AF65-F5344CB8AC3E}">
        <p14:creationId xmlns:p14="http://schemas.microsoft.com/office/powerpoint/2010/main" val="2556417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kern="1200" dirty="0" smtClean="0">
                <a:solidFill>
                  <a:schemeClr val="tx1"/>
                </a:solidFill>
                <a:effectLst/>
                <a:latin typeface="+mn-lt"/>
                <a:ea typeface="+mn-ea"/>
                <a:cs typeface="+mn-cs"/>
              </a:rPr>
              <a:t>Here is a puzzling mechanism in language acquisition that I would</a:t>
            </a:r>
            <a:r>
              <a:rPr lang="en-US" sz="1400" kern="1200" baseline="0" dirty="0" smtClean="0">
                <a:solidFill>
                  <a:schemeClr val="tx1"/>
                </a:solidFill>
                <a:effectLst/>
                <a:latin typeface="+mn-lt"/>
                <a:ea typeface="+mn-ea"/>
                <a:cs typeface="+mn-cs"/>
              </a:rPr>
              <a:t> like you to think about during the next 30 minutes. </a:t>
            </a:r>
            <a:r>
              <a:rPr lang="en-US" sz="1400" kern="1200" dirty="0" smtClean="0">
                <a:solidFill>
                  <a:schemeClr val="tx1"/>
                </a:solidFill>
                <a:effectLst/>
                <a:latin typeface="+mn-lt"/>
                <a:ea typeface="+mn-ea"/>
                <a:cs typeface="+mn-cs"/>
              </a:rPr>
              <a:t>Children face the task of acquiring the rules of the language they are exposed to. How are they</a:t>
            </a:r>
            <a:r>
              <a:rPr lang="en-US" sz="1400" kern="1200" baseline="0" dirty="0" smtClean="0">
                <a:solidFill>
                  <a:schemeClr val="tx1"/>
                </a:solidFill>
                <a:effectLst/>
                <a:latin typeface="+mn-lt"/>
                <a:ea typeface="+mn-ea"/>
                <a:cs typeface="+mn-cs"/>
              </a:rPr>
              <a:t> doing that? From little evidence (that is, a limited set of examples) they manage to </a:t>
            </a:r>
            <a:r>
              <a:rPr lang="en-US" sz="1400" kern="1200" dirty="0" smtClean="0">
                <a:solidFill>
                  <a:schemeClr val="tx1"/>
                </a:solidFill>
                <a:effectLst/>
                <a:latin typeface="+mn-lt"/>
                <a:ea typeface="+mn-ea"/>
                <a:cs typeface="+mn-cs"/>
              </a:rPr>
              <a:t>infer generalized rules, and apply those rules to novel strings of items.</a:t>
            </a:r>
            <a:r>
              <a:rPr lang="en-US" sz="1400" kern="1200" baseline="0" dirty="0" smtClean="0">
                <a:solidFill>
                  <a:schemeClr val="tx1"/>
                </a:solidFill>
                <a:effectLst/>
                <a:latin typeface="+mn-lt"/>
                <a:ea typeface="+mn-ea"/>
                <a:cs typeface="+mn-cs"/>
              </a:rPr>
              <a:t> This</a:t>
            </a:r>
            <a:r>
              <a:rPr lang="en-US" sz="1400" kern="1200" dirty="0" smtClean="0">
                <a:solidFill>
                  <a:schemeClr val="tx1"/>
                </a:solidFill>
                <a:effectLst/>
                <a:latin typeface="+mn-lt"/>
                <a:ea typeface="+mn-ea"/>
                <a:cs typeface="+mn-cs"/>
              </a:rPr>
              <a:t> describes the induction problem for language acquisition. How do they go about</a:t>
            </a:r>
            <a:r>
              <a:rPr lang="en-US" sz="1400" kern="1200" baseline="0" dirty="0" smtClean="0">
                <a:solidFill>
                  <a:schemeClr val="tx1"/>
                </a:solidFill>
                <a:effectLst/>
                <a:latin typeface="+mn-lt"/>
                <a:ea typeface="+mn-ea"/>
                <a:cs typeface="+mn-cs"/>
              </a:rPr>
              <a:t> the induction problem?</a:t>
            </a:r>
          </a:p>
          <a:p>
            <a:endParaRPr lang="en-US" sz="14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Following previous suggestions</a:t>
            </a:r>
            <a:r>
              <a:rPr lang="en-US" sz="1200" kern="1200" baseline="0" dirty="0" smtClean="0">
                <a:solidFill>
                  <a:schemeClr val="tx1"/>
                </a:solidFill>
                <a:effectLst/>
                <a:latin typeface="+mn-lt"/>
                <a:ea typeface="+mn-ea"/>
                <a:cs typeface="+mn-cs"/>
              </a:rPr>
              <a:t> from the literature </a:t>
            </a:r>
            <a:r>
              <a:rPr lang="en-US" sz="1200" kern="1200" dirty="0" smtClean="0">
                <a:solidFill>
                  <a:schemeClr val="tx1"/>
                </a:solidFill>
                <a:effectLst/>
                <a:latin typeface="+mn-lt"/>
                <a:ea typeface="+mn-ea"/>
                <a:cs typeface="+mn-cs"/>
              </a:rPr>
              <a:t>on a conceptual distinction between the types of rule induction (i.e. generalizations), I will distinguish between two types</a:t>
            </a:r>
            <a:r>
              <a:rPr lang="en-GB" baseline="0" dirty="0" smtClean="0">
                <a:effectLst/>
              </a:rPr>
              <a:t>:</a:t>
            </a:r>
          </a:p>
          <a:p>
            <a:r>
              <a:rPr lang="en-GB" baseline="0" dirty="0" smtClean="0">
                <a:effectLst/>
              </a:rPr>
              <a:t> perceptually-bound generalizations &amp; category-based generalizations. </a:t>
            </a:r>
            <a:r>
              <a:rPr lang="en-US" sz="2600" b="1" u="sng" dirty="0" smtClean="0">
                <a:solidFill>
                  <a:schemeClr val="accent3"/>
                </a:solidFill>
                <a:latin typeface="Candara"/>
                <a:cs typeface="Candara"/>
              </a:rPr>
              <a:t>Perceptually-bound generalizations </a:t>
            </a:r>
            <a:r>
              <a:rPr lang="ro" sz="2600" b="0" u="none" baseline="0" dirty="0" smtClean="0">
                <a:solidFill>
                  <a:srgbClr val="0000FF"/>
                </a:solidFill>
                <a:latin typeface="Candara"/>
                <a:ea typeface="Trebuchet MS"/>
                <a:cs typeface="Candara"/>
                <a:sym typeface="Trebuchet MS"/>
              </a:rPr>
              <a:t>are</a:t>
            </a:r>
            <a:r>
              <a:rPr lang="en-US" sz="2600" dirty="0" smtClean="0">
                <a:solidFill>
                  <a:srgbClr val="0000FF"/>
                </a:solidFill>
                <a:latin typeface="Candara"/>
                <a:cs typeface="Candara"/>
              </a:rPr>
              <a:t> relations between perceptual features of items</a:t>
            </a:r>
          </a:p>
          <a:p>
            <a:pPr marL="457200" marR="0" lvl="1" indent="0" algn="l" defTabSz="457200" rtl="0" eaLnBrk="1" fontAlgn="auto" latinLnBrk="0" hangingPunct="1">
              <a:lnSpc>
                <a:spcPct val="100000"/>
              </a:lnSpc>
              <a:spcBef>
                <a:spcPts val="0"/>
              </a:spcBef>
              <a:spcAft>
                <a:spcPts val="0"/>
              </a:spcAft>
              <a:buClrTx/>
              <a:buSzTx/>
              <a:buFontTx/>
              <a:buNone/>
              <a:tabLst/>
              <a:defRPr/>
            </a:pPr>
            <a:r>
              <a:rPr lang="en-US" sz="2600" dirty="0" smtClean="0">
                <a:solidFill>
                  <a:srgbClr val="0000FF"/>
                </a:solidFill>
                <a:latin typeface="Candara"/>
                <a:cs typeface="Candara"/>
              </a:rPr>
              <a:t>e.g. </a:t>
            </a:r>
            <a:r>
              <a:rPr lang="ro" sz="2600" dirty="0" smtClean="0">
                <a:solidFill>
                  <a:srgbClr val="0000FF"/>
                </a:solidFill>
                <a:latin typeface="Candara"/>
                <a:ea typeface="Trebuchet MS"/>
                <a:cs typeface="Candara"/>
                <a:sym typeface="Trebuchet MS"/>
              </a:rPr>
              <a:t>a relation based on physical identity: </a:t>
            </a:r>
            <a:r>
              <a:rPr lang="ro" sz="2600" b="1" i="1" dirty="0" smtClean="0">
                <a:solidFill>
                  <a:srgbClr val="0000FF"/>
                </a:solidFill>
                <a:latin typeface="Candara"/>
                <a:ea typeface="Trebuchet MS"/>
                <a:cs typeface="Candara"/>
                <a:sym typeface="Trebuchet MS"/>
              </a:rPr>
              <a:t>ba_ba</a:t>
            </a:r>
            <a:r>
              <a:rPr lang="ro" sz="2600" dirty="0" smtClean="0">
                <a:solidFill>
                  <a:srgbClr val="0000FF"/>
                </a:solidFill>
                <a:latin typeface="Candara"/>
                <a:ea typeface="Trebuchet MS"/>
                <a:cs typeface="Candara"/>
                <a:sym typeface="Trebuchet MS"/>
              </a:rPr>
              <a:t> (</a:t>
            </a:r>
            <a:r>
              <a:rPr lang="ro" sz="2600" i="1" dirty="0" smtClean="0">
                <a:solidFill>
                  <a:srgbClr val="0000FF"/>
                </a:solidFill>
                <a:latin typeface="Candara"/>
                <a:ea typeface="Trebuchet MS"/>
                <a:cs typeface="Candara"/>
                <a:sym typeface="Trebuchet MS"/>
              </a:rPr>
              <a:t>ba</a:t>
            </a:r>
            <a:r>
              <a:rPr lang="ro" sz="2600" dirty="0" smtClean="0">
                <a:solidFill>
                  <a:srgbClr val="0000FF"/>
                </a:solidFill>
                <a:latin typeface="Candara"/>
                <a:ea typeface="Trebuchet MS"/>
                <a:cs typeface="Candara"/>
                <a:sym typeface="Trebuchet MS"/>
              </a:rPr>
              <a:t> follows </a:t>
            </a:r>
            <a:r>
              <a:rPr lang="ro" sz="2600" i="1" dirty="0" smtClean="0">
                <a:solidFill>
                  <a:srgbClr val="0000FF"/>
                </a:solidFill>
                <a:latin typeface="Candara"/>
                <a:ea typeface="Trebuchet MS"/>
                <a:cs typeface="Candara"/>
                <a:sym typeface="Trebuchet MS"/>
              </a:rPr>
              <a:t>ba</a:t>
            </a:r>
            <a:r>
              <a:rPr lang="ro" sz="2600" dirty="0" smtClean="0">
                <a:solidFill>
                  <a:srgbClr val="0000FF"/>
                </a:solidFill>
                <a:latin typeface="Candara"/>
                <a:ea typeface="Trebuchet MS"/>
                <a:cs typeface="Candara"/>
                <a:sym typeface="Trebuchet MS"/>
              </a:rPr>
              <a:t>) OR </a:t>
            </a:r>
            <a:r>
              <a:rPr lang="en-US" sz="2800" i="1" dirty="0" err="1" smtClean="0">
                <a:solidFill>
                  <a:srgbClr val="0000FF"/>
                </a:solidFill>
                <a:latin typeface="Candara"/>
                <a:cs typeface="Candara"/>
              </a:rPr>
              <a:t>ba</a:t>
            </a:r>
            <a:r>
              <a:rPr lang="en-US" sz="2800" i="1" dirty="0" smtClean="0">
                <a:solidFill>
                  <a:srgbClr val="0000FF"/>
                </a:solidFill>
                <a:latin typeface="Candara"/>
                <a:cs typeface="Candara"/>
              </a:rPr>
              <a:t> </a:t>
            </a:r>
            <a:r>
              <a:rPr lang="en-US" sz="2800" i="0" dirty="0" smtClean="0">
                <a:solidFill>
                  <a:srgbClr val="0000FF"/>
                </a:solidFill>
                <a:latin typeface="Candara"/>
                <a:cs typeface="Candara"/>
              </a:rPr>
              <a:t>follows </a:t>
            </a:r>
            <a:r>
              <a:rPr lang="en-US" sz="2800" i="0" dirty="0" err="1" smtClean="0">
                <a:solidFill>
                  <a:srgbClr val="0000FF"/>
                </a:solidFill>
                <a:latin typeface="Candara"/>
                <a:cs typeface="Candara"/>
              </a:rPr>
              <a:t>ko</a:t>
            </a:r>
            <a:r>
              <a:rPr lang="en-US" sz="2800" i="1" baseline="0" dirty="0" smtClean="0">
                <a:solidFill>
                  <a:srgbClr val="0000FF"/>
                </a:solidFill>
                <a:latin typeface="Candara"/>
                <a:cs typeface="Candara"/>
              </a:rPr>
              <a:t> </a:t>
            </a:r>
            <a:r>
              <a:rPr lang="en-US" sz="2800" i="0" baseline="0" dirty="0" smtClean="0">
                <a:solidFill>
                  <a:srgbClr val="0000FF"/>
                </a:solidFill>
                <a:latin typeface="Candara"/>
                <a:cs typeface="Candara"/>
              </a:rPr>
              <a:t>OR</a:t>
            </a:r>
            <a:r>
              <a:rPr lang="en-US" sz="2800" i="0" dirty="0" smtClean="0">
                <a:solidFill>
                  <a:srgbClr val="0000FF"/>
                </a:solidFill>
                <a:latin typeface="Candara"/>
                <a:cs typeface="Candara"/>
              </a:rPr>
              <a:t> all</a:t>
            </a:r>
            <a:r>
              <a:rPr lang="en-US" sz="2800" i="0" baseline="0" dirty="0" smtClean="0">
                <a:solidFill>
                  <a:srgbClr val="0000FF"/>
                </a:solidFill>
                <a:latin typeface="Candara"/>
                <a:cs typeface="Candara"/>
              </a:rPr>
              <a:t> strings </a:t>
            </a:r>
            <a:r>
              <a:rPr lang="en-US" sz="2800" i="0" dirty="0" smtClean="0">
                <a:solidFill>
                  <a:srgbClr val="0000FF"/>
                </a:solidFill>
                <a:latin typeface="Candara"/>
                <a:cs typeface="Candara"/>
              </a:rPr>
              <a:t>end in</a:t>
            </a:r>
            <a:r>
              <a:rPr lang="en-US" sz="2800" i="1" dirty="0" smtClean="0">
                <a:solidFill>
                  <a:srgbClr val="0000FF"/>
                </a:solidFill>
                <a:latin typeface="Candara"/>
                <a:cs typeface="Candara"/>
              </a:rPr>
              <a:t> </a:t>
            </a:r>
            <a:r>
              <a:rPr lang="en-US" sz="2800" i="0" dirty="0" smtClean="0">
                <a:solidFill>
                  <a:srgbClr val="0000FF"/>
                </a:solidFill>
                <a:latin typeface="Candara"/>
                <a:cs typeface="Candara"/>
              </a:rPr>
              <a:t>a</a:t>
            </a:r>
            <a:r>
              <a:rPr lang="en-US" sz="2800" i="0" baseline="0" dirty="0" smtClean="0">
                <a:solidFill>
                  <a:srgbClr val="0000FF"/>
                </a:solidFill>
                <a:latin typeface="Candara"/>
                <a:cs typeface="Candara"/>
              </a:rPr>
              <a:t> specific syllable </a:t>
            </a:r>
            <a:r>
              <a:rPr lang="en-US" sz="2800" i="1" dirty="0" smtClean="0">
                <a:solidFill>
                  <a:srgbClr val="0000FF"/>
                </a:solidFill>
                <a:latin typeface="Candara"/>
                <a:cs typeface="Candara"/>
              </a:rPr>
              <a:t>di.</a:t>
            </a:r>
            <a:endParaRPr lang="en-US" sz="2800" dirty="0" smtClean="0"/>
          </a:p>
          <a:p>
            <a:pPr lvl="1"/>
            <a:endParaRPr lang="ro" sz="2600" dirty="0" smtClean="0">
              <a:solidFill>
                <a:srgbClr val="0000FF"/>
              </a:solidFill>
              <a:latin typeface="Candara"/>
              <a:ea typeface="Trebuchet MS"/>
              <a:cs typeface="Candara"/>
              <a:sym typeface="Trebuchet MS"/>
            </a:endParaRPr>
          </a:p>
          <a:p>
            <a:r>
              <a:rPr lang="ro" sz="1200" b="1" u="sng" dirty="0" smtClean="0">
                <a:solidFill>
                  <a:srgbClr val="E2751D"/>
                </a:solidFill>
                <a:latin typeface="Candara"/>
                <a:ea typeface="Trebuchet MS"/>
                <a:cs typeface="Candara"/>
                <a:sym typeface="Trebuchet MS"/>
              </a:rPr>
              <a:t>Category-based </a:t>
            </a:r>
            <a:r>
              <a:rPr lang="ro-RO" sz="1200" b="1" u="sng" dirty="0" err="1" smtClean="0">
                <a:solidFill>
                  <a:srgbClr val="E2751D"/>
                </a:solidFill>
                <a:latin typeface="Candara"/>
                <a:ea typeface="Trebuchet MS"/>
                <a:cs typeface="Candara"/>
                <a:sym typeface="Trebuchet MS"/>
              </a:rPr>
              <a:t>generalizations</a:t>
            </a:r>
            <a:r>
              <a:rPr lang="ro-RO" sz="1200" b="1" u="sng" dirty="0" smtClean="0">
                <a:solidFill>
                  <a:srgbClr val="E2751D"/>
                </a:solidFill>
                <a:latin typeface="Candara"/>
                <a:ea typeface="Trebuchet MS"/>
                <a:cs typeface="Candara"/>
                <a:sym typeface="Trebuchet MS"/>
              </a:rPr>
              <a:t> </a:t>
            </a:r>
            <a:r>
              <a:rPr lang="en-US" sz="1200" kern="1200" dirty="0" smtClean="0">
                <a:solidFill>
                  <a:schemeClr val="tx1"/>
                </a:solidFill>
                <a:effectLst/>
                <a:latin typeface="+mn-lt"/>
                <a:ea typeface="+mn-ea"/>
                <a:cs typeface="+mn-cs"/>
              </a:rPr>
              <a:t>are operations beyond the physical items; they are operations over categories (variables), e.g. </a:t>
            </a:r>
            <a:r>
              <a:rPr lang="en-US" sz="1200" i="1" kern="1200" dirty="0" smtClean="0">
                <a:solidFill>
                  <a:schemeClr val="tx1"/>
                </a:solidFill>
                <a:effectLst/>
                <a:latin typeface="+mn-lt"/>
                <a:ea typeface="+mn-ea"/>
                <a:cs typeface="+mn-cs"/>
              </a:rPr>
              <a:t>X</a:t>
            </a:r>
            <a:r>
              <a:rPr lang="en-US" sz="1200" kern="1200" dirty="0" smtClean="0">
                <a:solidFill>
                  <a:schemeClr val="tx1"/>
                </a:solidFill>
                <a:effectLst/>
                <a:latin typeface="+mn-lt"/>
                <a:ea typeface="+mn-ea"/>
                <a:cs typeface="+mn-cs"/>
              </a:rPr>
              <a:t> follows </a:t>
            </a:r>
            <a:r>
              <a:rPr lang="en-US" sz="1200" i="1" kern="1200" dirty="0" smtClean="0">
                <a:solidFill>
                  <a:schemeClr val="tx1"/>
                </a:solidFill>
                <a:effectLst/>
                <a:latin typeface="+mn-lt"/>
                <a:ea typeface="+mn-ea"/>
                <a:cs typeface="+mn-cs"/>
              </a:rPr>
              <a:t>X</a:t>
            </a:r>
            <a:r>
              <a:rPr lang="en-US" sz="1200" kern="1200" dirty="0" smtClean="0">
                <a:solidFill>
                  <a:schemeClr val="tx1"/>
                </a:solidFill>
                <a:effectLst/>
                <a:latin typeface="+mn-lt"/>
                <a:ea typeface="+mn-ea"/>
                <a:cs typeface="+mn-cs"/>
              </a:rPr>
              <a:t>, where </a:t>
            </a:r>
            <a:r>
              <a:rPr lang="en-US" sz="1200" i="1" kern="1200" dirty="0" smtClean="0">
                <a:solidFill>
                  <a:schemeClr val="tx1"/>
                </a:solidFill>
                <a:effectLst/>
                <a:latin typeface="+mn-lt"/>
                <a:ea typeface="+mn-ea"/>
                <a:cs typeface="+mn-cs"/>
              </a:rPr>
              <a:t>X</a:t>
            </a:r>
            <a:r>
              <a:rPr lang="en-US" sz="1200" kern="1200" dirty="0" smtClean="0">
                <a:solidFill>
                  <a:schemeClr val="tx1"/>
                </a:solidFill>
                <a:effectLst/>
                <a:latin typeface="+mn-lt"/>
                <a:ea typeface="+mn-ea"/>
                <a:cs typeface="+mn-cs"/>
              </a:rPr>
              <a:t> is a variable taking different values,</a:t>
            </a:r>
            <a:r>
              <a:rPr lang="en-US" sz="1200" kern="1200" baseline="0" dirty="0" smtClean="0">
                <a:solidFill>
                  <a:schemeClr val="tx1"/>
                </a:solidFill>
                <a:effectLst/>
                <a:latin typeface="+mn-lt"/>
                <a:ea typeface="+mn-ea"/>
                <a:cs typeface="+mn-cs"/>
              </a:rPr>
              <a:t> or strings ”end in </a:t>
            </a:r>
            <a:r>
              <a:rPr lang="en-US" sz="1200" b="1" kern="1200" baseline="0" dirty="0" smtClean="0">
                <a:solidFill>
                  <a:schemeClr val="tx1"/>
                </a:solidFill>
                <a:effectLst/>
                <a:latin typeface="+mn-lt"/>
                <a:ea typeface="+mn-ea"/>
                <a:cs typeface="+mn-cs"/>
              </a:rPr>
              <a:t>Y</a:t>
            </a:r>
            <a:r>
              <a:rPr lang="en-US" sz="1200" b="0" kern="1200" baseline="0" dirty="0" smtClean="0">
                <a:solidFill>
                  <a:schemeClr val="tx1"/>
                </a:solidFill>
                <a:effectLst/>
                <a:latin typeface="+mn-lt"/>
                <a:ea typeface="+mn-ea"/>
                <a:cs typeface="+mn-cs"/>
              </a:rPr>
              <a:t>” where Y is a variable that could include several syllables.</a:t>
            </a:r>
            <a:endParaRPr lang="en-US" sz="14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66C158C-0AB1-A749-B433-0DEDDDF0FC9A}" type="slidenum">
              <a:rPr lang="en-US" smtClean="0"/>
              <a:t>2</a:t>
            </a:fld>
            <a:endParaRPr lang="en-US"/>
          </a:p>
        </p:txBody>
      </p:sp>
    </p:spTree>
    <p:extLst>
      <p:ext uri="{BB962C8B-B14F-4D97-AF65-F5344CB8AC3E}">
        <p14:creationId xmlns:p14="http://schemas.microsoft.com/office/powerpoint/2010/main" val="2912344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Many language researchers investigated rule induction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by exposing infants and adults to artificial grammars. An ongoing debate in psycholinguistics revolves around the learning mechanisms underlying these types of generalizations.</a:t>
            </a:r>
            <a:r>
              <a:rPr lang="en-US" dirty="0" smtClean="0">
                <a:effectLst/>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On the one side, studies focusing on </a:t>
            </a:r>
            <a:r>
              <a:rPr lang="en-US" sz="1200" i="1" kern="1200" dirty="0" smtClean="0">
                <a:solidFill>
                  <a:schemeClr val="tx1"/>
                </a:solidFill>
                <a:effectLst/>
                <a:latin typeface="+mn-lt"/>
                <a:ea typeface="+mn-ea"/>
                <a:cs typeface="+mn-cs"/>
              </a:rPr>
              <a:t>perceptually-bound generalization</a:t>
            </a:r>
            <a:r>
              <a:rPr lang="en-US" sz="1200" kern="1200" dirty="0" smtClean="0">
                <a:solidFill>
                  <a:schemeClr val="tx1"/>
                </a:solidFill>
                <a:effectLst/>
                <a:latin typeface="+mn-lt"/>
                <a:ea typeface="+mn-ea"/>
                <a:cs typeface="+mn-cs"/>
              </a:rPr>
              <a:t> argued that the learning mechanism at stake relies on memorization of the specific items (i.e. their physical features), and on the </a:t>
            </a:r>
            <a:r>
              <a:rPr lang="en-US" sz="1200" i="1" kern="1200" dirty="0" smtClean="0">
                <a:solidFill>
                  <a:schemeClr val="tx1"/>
                </a:solidFill>
                <a:effectLst/>
                <a:latin typeface="+mn-lt"/>
                <a:ea typeface="+mn-ea"/>
                <a:cs typeface="+mn-cs"/>
              </a:rPr>
              <a:t>statistical relations</a:t>
            </a:r>
            <a:r>
              <a:rPr lang="en-US" sz="1200" kern="1200" dirty="0" smtClean="0">
                <a:solidFill>
                  <a:schemeClr val="tx1"/>
                </a:solidFill>
                <a:effectLst/>
                <a:latin typeface="+mn-lt"/>
                <a:ea typeface="+mn-ea"/>
                <a:cs typeface="+mn-cs"/>
              </a:rPr>
              <a:t> between them. For example, it was shown that children learn phonotactic regularities and word boundaries, by </a:t>
            </a:r>
            <a:r>
              <a:rPr lang="en-US" sz="1200" i="1" kern="1200" dirty="0" smtClean="0">
                <a:solidFill>
                  <a:schemeClr val="tx1"/>
                </a:solidFill>
                <a:effectLst/>
                <a:latin typeface="+mn-lt"/>
                <a:ea typeface="+mn-ea"/>
                <a:cs typeface="+mn-cs"/>
              </a:rPr>
              <a:t>statistical learning. </a:t>
            </a:r>
            <a:r>
              <a:rPr lang="en-US" sz="1200" i="0" kern="1200" dirty="0" smtClean="0">
                <a:solidFill>
                  <a:schemeClr val="tx1"/>
                </a:solidFill>
                <a:effectLst/>
                <a:latin typeface="+mn-lt"/>
                <a:ea typeface="+mn-ea"/>
                <a:cs typeface="+mn-cs"/>
              </a:rPr>
              <a:t>Statistical</a:t>
            </a:r>
            <a:r>
              <a:rPr lang="en-US" sz="1200" i="0" kern="1200" baseline="0" dirty="0" smtClean="0">
                <a:solidFill>
                  <a:schemeClr val="tx1"/>
                </a:solidFill>
                <a:effectLst/>
                <a:latin typeface="+mn-lt"/>
                <a:ea typeface="+mn-ea"/>
                <a:cs typeface="+mn-cs"/>
              </a:rPr>
              <a:t> learning in these studies denotes computing probabilities that specific items appear together with other items. BUT this type of statistical analysis is confined to those specific items encountered in the input, and it is blind to novel items.</a:t>
            </a: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 the other side, research on </a:t>
            </a:r>
            <a:r>
              <a:rPr lang="en-US" sz="1200" i="1" kern="1200" dirty="0" smtClean="0">
                <a:solidFill>
                  <a:schemeClr val="tx1"/>
                </a:solidFill>
                <a:effectLst/>
                <a:latin typeface="+mn-lt"/>
                <a:ea typeface="+mn-ea"/>
                <a:cs typeface="+mn-cs"/>
              </a:rPr>
              <a:t>category-based generalization </a:t>
            </a:r>
            <a:r>
              <a:rPr lang="en-US" sz="1200" kern="1200" dirty="0" smtClean="0">
                <a:solidFill>
                  <a:schemeClr val="tx1"/>
                </a:solidFill>
                <a:effectLst/>
                <a:latin typeface="+mn-lt"/>
                <a:ea typeface="+mn-ea"/>
                <a:cs typeface="+mn-cs"/>
              </a:rPr>
              <a:t>argued that </a:t>
            </a:r>
            <a:r>
              <a:rPr lang="en-US" sz="1200" i="1" kern="1200" dirty="0" smtClean="0">
                <a:solidFill>
                  <a:schemeClr val="tx1"/>
                </a:solidFill>
                <a:effectLst/>
                <a:latin typeface="+mn-lt"/>
                <a:ea typeface="+mn-ea"/>
                <a:cs typeface="+mn-cs"/>
              </a:rPr>
              <a:t>statistical learning </a:t>
            </a:r>
            <a:r>
              <a:rPr lang="en-US" sz="1200" i="0" kern="1200" dirty="0" smtClean="0">
                <a:solidFill>
                  <a:schemeClr val="tx1"/>
                </a:solidFill>
                <a:effectLst/>
                <a:latin typeface="+mn-lt"/>
                <a:ea typeface="+mn-ea"/>
                <a:cs typeface="+mn-cs"/>
              </a:rPr>
              <a:t>alone</a:t>
            </a:r>
            <a:r>
              <a:rPr lang="en-US" sz="1200" i="0" kern="1200" baseline="0" dirty="0" smtClean="0">
                <a:solidFill>
                  <a:schemeClr val="tx1"/>
                </a:solidFill>
                <a:effectLst/>
                <a:latin typeface="+mn-lt"/>
                <a:ea typeface="+mn-ea"/>
                <a:cs typeface="+mn-cs"/>
              </a:rPr>
              <a:t> cannot account for </a:t>
            </a:r>
            <a:r>
              <a:rPr lang="en-US" sz="1200" kern="1200" dirty="0" smtClean="0">
                <a:solidFill>
                  <a:schemeClr val="tx1"/>
                </a:solidFill>
                <a:effectLst/>
                <a:latin typeface="+mn-lt"/>
                <a:ea typeface="+mn-ea"/>
                <a:cs typeface="+mn-cs"/>
              </a:rPr>
              <a:t>this type of rule induction, which operates beyond specific physical items.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For this generalization, Marcus et al. proposed an </a:t>
            </a:r>
            <a:r>
              <a:rPr lang="en-US" sz="1200" i="1" kern="1200" dirty="0" smtClean="0">
                <a:solidFill>
                  <a:schemeClr val="tx1"/>
                </a:solidFill>
                <a:effectLst/>
                <a:latin typeface="+mn-lt"/>
                <a:ea typeface="+mn-ea"/>
                <a:cs typeface="+mn-cs"/>
              </a:rPr>
              <a:t>abstract rule learning</a:t>
            </a:r>
            <a:r>
              <a:rPr lang="en-US" sz="1200" i="1" kern="1200" baseline="0" dirty="0" smtClean="0">
                <a:solidFill>
                  <a:schemeClr val="tx1"/>
                </a:solidFill>
                <a:effectLst/>
                <a:latin typeface="+mn-lt"/>
                <a:ea typeface="+mn-ea"/>
                <a:cs typeface="+mn-cs"/>
              </a:rPr>
              <a:t> </a:t>
            </a:r>
            <a:r>
              <a:rPr lang="en-US" sz="1200" i="0" kern="1200" baseline="0" dirty="0" smtClean="0">
                <a:solidFill>
                  <a:schemeClr val="tx1"/>
                </a:solidFill>
                <a:effectLst/>
                <a:latin typeface="+mn-lt"/>
                <a:ea typeface="+mn-ea"/>
                <a:cs typeface="+mn-cs"/>
              </a:rPr>
              <a:t>mechanism</a:t>
            </a:r>
            <a:r>
              <a:rPr lang="en-US" sz="1200" kern="1200" dirty="0" smtClean="0">
                <a:solidFill>
                  <a:schemeClr val="tx1"/>
                </a:solidFill>
                <a:effectLst/>
                <a:latin typeface="+mn-lt"/>
                <a:ea typeface="+mn-ea"/>
                <a:cs typeface="+mn-cs"/>
              </a:rPr>
              <a:t>, which enables us to create algebraic</a:t>
            </a:r>
            <a:r>
              <a:rPr lang="en-US" sz="1200" kern="1200" baseline="0" dirty="0" smtClean="0">
                <a:solidFill>
                  <a:schemeClr val="tx1"/>
                </a:solidFill>
                <a:effectLst/>
                <a:latin typeface="+mn-lt"/>
                <a:ea typeface="+mn-ea"/>
                <a:cs typeface="+mn-cs"/>
              </a:rPr>
              <a:t> rules, such as</a:t>
            </a:r>
            <a:r>
              <a:rPr lang="en-US" sz="1200" kern="1200" dirty="0" smtClean="0">
                <a:solidFill>
                  <a:schemeClr val="tx1"/>
                </a:solidFill>
                <a:effectLst/>
                <a:latin typeface="+mn-lt"/>
                <a:ea typeface="+mn-ea"/>
                <a:cs typeface="+mn-cs"/>
              </a:rPr>
              <a:t> “the first item is the same as the third item” (e.g.</a:t>
            </a:r>
            <a:r>
              <a:rPr lang="en-US" sz="1200" i="1" kern="1200" dirty="0" smtClean="0">
                <a:solidFill>
                  <a:schemeClr val="tx1"/>
                </a:solidFill>
                <a:effectLst/>
                <a:latin typeface="+mn-lt"/>
                <a:ea typeface="+mn-ea"/>
                <a:cs typeface="+mn-cs"/>
              </a:rPr>
              <a:t> </a:t>
            </a:r>
            <a:r>
              <a:rPr lang="en-US" sz="1200" i="1" kern="1200" dirty="0" err="1" smtClean="0">
                <a:solidFill>
                  <a:schemeClr val="tx1"/>
                </a:solidFill>
                <a:effectLst/>
                <a:latin typeface="+mn-lt"/>
                <a:ea typeface="+mn-ea"/>
                <a:cs typeface="+mn-cs"/>
              </a:rPr>
              <a:t>li_na_li</a:t>
            </a:r>
            <a:r>
              <a:rPr lang="en-US" sz="1200" kern="1200" dirty="0" smtClean="0">
                <a:solidFill>
                  <a:schemeClr val="tx1"/>
                </a:solidFill>
                <a:effectLst/>
                <a:latin typeface="+mn-lt"/>
                <a:ea typeface="+mn-ea"/>
                <a:cs typeface="+mn-cs"/>
              </a:rPr>
              <a:t>).</a:t>
            </a:r>
            <a:r>
              <a:rPr lang="en-US" dirty="0" smtClean="0">
                <a:effectLst/>
              </a:rPr>
              <a:t> So the authors</a:t>
            </a:r>
            <a:r>
              <a:rPr lang="en-US" baseline="0" dirty="0" smtClean="0">
                <a:effectLst/>
              </a:rPr>
              <a:t> argued that </a:t>
            </a:r>
            <a:r>
              <a:rPr lang="en-US" i="1" baseline="0" dirty="0" smtClean="0">
                <a:effectLst/>
              </a:rPr>
              <a:t>statistical learning </a:t>
            </a:r>
            <a:r>
              <a:rPr lang="en-US" i="0" baseline="0" dirty="0" smtClean="0">
                <a:effectLst/>
              </a:rPr>
              <a:t>and </a:t>
            </a:r>
            <a:r>
              <a:rPr lang="en-US" i="1" baseline="0" dirty="0" smtClean="0">
                <a:effectLst/>
              </a:rPr>
              <a:t>abstract rule learning </a:t>
            </a:r>
            <a:r>
              <a:rPr lang="en-US" i="0" baseline="0" dirty="0" smtClean="0">
                <a:effectLst/>
              </a:rPr>
              <a:t>are separate and independent mechanisms, and that we need both to acquire these two types of generalizations.</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i="0" kern="1200" baseline="0" dirty="0" smtClean="0">
                <a:solidFill>
                  <a:schemeClr val="tx1"/>
                </a:solidFill>
                <a:effectLst/>
                <a:latin typeface="+mn-lt"/>
                <a:ea typeface="+mn-ea"/>
                <a:cs typeface="+mn-cs"/>
              </a:rPr>
              <a:t>HOWEVER there was no explanation of how we tune into such abstract rules. Are there any input factors?</a:t>
            </a: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Gerken</a:t>
            </a:r>
            <a:r>
              <a:rPr lang="en-US" sz="1200" kern="1200" dirty="0" smtClean="0">
                <a:solidFill>
                  <a:schemeClr val="tx1"/>
                </a:solidFill>
                <a:effectLst/>
                <a:latin typeface="+mn-lt"/>
                <a:ea typeface="+mn-ea"/>
                <a:cs typeface="+mn-cs"/>
              </a:rPr>
              <a:t> (2006) took an important step towards relating the two mechanisms by showing that the type of generalization that a learner forms (perceptually-bound vs. categorical) depends on input properties such as variability. I</a:t>
            </a:r>
            <a:r>
              <a:rPr lang="en-US" sz="1200" dirty="0" smtClean="0">
                <a:solidFill>
                  <a:srgbClr val="0000FF"/>
                </a:solidFill>
                <a:latin typeface="Candara"/>
                <a:cs typeface="Candara"/>
              </a:rPr>
              <a:t>f the input allows for different rules, the most statistically consistent (reliable) rule is inferred</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BUT what makes a rule reliable and how much evidence is needed for a rule to be considered reliable?</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Reeder</a:t>
            </a:r>
            <a:r>
              <a:rPr lang="en-US" sz="1200" kern="1200" baseline="0" dirty="0" smtClean="0">
                <a:solidFill>
                  <a:schemeClr val="tx1"/>
                </a:solidFill>
                <a:effectLst/>
                <a:latin typeface="+mn-lt"/>
                <a:ea typeface="+mn-ea"/>
                <a:cs typeface="+mn-cs"/>
              </a:rPr>
              <a:t> et al. </a:t>
            </a:r>
            <a:r>
              <a:rPr lang="en-US" sz="1200" kern="1200" dirty="0" smtClean="0">
                <a:solidFill>
                  <a:schemeClr val="tx1"/>
                </a:solidFill>
                <a:effectLst/>
                <a:latin typeface="+mn-lt"/>
                <a:ea typeface="+mn-ea"/>
                <a:cs typeface="+mn-cs"/>
              </a:rPr>
              <a:t>(2009) carried out a study to find the factors that trigger and modulate generalization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beyond specific items to form categories.</a:t>
            </a:r>
            <a:r>
              <a:rPr lang="en-GB" sz="1200" dirty="0" smtClean="0">
                <a:effectLst/>
              </a:rPr>
              <a:t> They found four factors: Richness of contexts, overlap of contexts, systematic gaps, exposure time. These factors were found to modulate generalization in</a:t>
            </a:r>
            <a:r>
              <a:rPr lang="en-GB" sz="1200" baseline="0" dirty="0" smtClean="0">
                <a:effectLst/>
              </a:rPr>
              <a:t> a different manner: some block generalization, and some facilitate it. </a:t>
            </a:r>
            <a:r>
              <a:rPr lang="en-GB" sz="1200" dirty="0" smtClean="0">
                <a:effectLst/>
              </a:rPr>
              <a:t>BUT </a:t>
            </a:r>
            <a:r>
              <a:rPr lang="en-US" sz="1200" b="0" dirty="0" smtClean="0">
                <a:solidFill>
                  <a:srgbClr val="0000FF"/>
                </a:solidFill>
                <a:latin typeface="Candara"/>
                <a:cs typeface="Candara"/>
              </a:rPr>
              <a:t>are these independent factors? Why do</a:t>
            </a:r>
            <a:r>
              <a:rPr lang="en-US" sz="1200" b="0" baseline="0" dirty="0" smtClean="0">
                <a:solidFill>
                  <a:srgbClr val="0000FF"/>
                </a:solidFill>
                <a:latin typeface="Candara"/>
                <a:cs typeface="Candara"/>
              </a:rPr>
              <a:t> they seem to have</a:t>
            </a:r>
            <a:r>
              <a:rPr lang="en-US" sz="1200" b="0" dirty="0" smtClean="0">
                <a:solidFill>
                  <a:srgbClr val="0000FF"/>
                </a:solidFill>
                <a:latin typeface="Candara"/>
                <a:cs typeface="Candara"/>
              </a:rPr>
              <a:t> different effects on generalization? There has been no systematic and unifying</a:t>
            </a:r>
            <a:r>
              <a:rPr lang="en-US" sz="1200" b="0" baseline="0" dirty="0" smtClean="0">
                <a:solidFill>
                  <a:srgbClr val="0000FF"/>
                </a:solidFill>
                <a:latin typeface="Candara"/>
                <a:cs typeface="Candara"/>
              </a:rPr>
              <a:t> explanations for why this should be the case.</a:t>
            </a:r>
            <a:endParaRPr lang="en-GB" sz="1200" b="0" kern="1200" dirty="0" smtClean="0">
              <a:solidFill>
                <a:schemeClr val="tx1"/>
              </a:solidFill>
              <a:effectLst/>
              <a:latin typeface="+mn-lt"/>
              <a:ea typeface="+mn-ea"/>
              <a:cs typeface="+mn-cs"/>
            </a:endParaRPr>
          </a:p>
          <a:p>
            <a:endParaRPr lang="ro" sz="1200" dirty="0" smtClean="0">
              <a:solidFill>
                <a:srgbClr val="0000FF"/>
              </a:solidFill>
              <a:latin typeface="Candara"/>
              <a:ea typeface="Trebuchet MS"/>
              <a:cs typeface="Candara"/>
              <a:sym typeface="Trebuchet MS"/>
            </a:endParaRPr>
          </a:p>
        </p:txBody>
      </p:sp>
      <p:sp>
        <p:nvSpPr>
          <p:cNvPr id="4" name="Slide Number Placeholder 3"/>
          <p:cNvSpPr>
            <a:spLocks noGrp="1"/>
          </p:cNvSpPr>
          <p:nvPr>
            <p:ph type="sldNum" sz="quarter" idx="10"/>
          </p:nvPr>
        </p:nvSpPr>
        <p:spPr/>
        <p:txBody>
          <a:bodyPr/>
          <a:lstStyle/>
          <a:p>
            <a:fld id="{A66C158C-0AB1-A749-B433-0DEDDDF0FC9A}" type="slidenum">
              <a:rPr lang="en-US" smtClean="0"/>
              <a:t>3</a:t>
            </a:fld>
            <a:endParaRPr lang="en-US"/>
          </a:p>
        </p:txBody>
      </p:sp>
    </p:spTree>
    <p:extLst>
      <p:ext uri="{BB962C8B-B14F-4D97-AF65-F5344CB8AC3E}">
        <p14:creationId xmlns:p14="http://schemas.microsoft.com/office/powerpoint/2010/main" val="2446652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to sum it all up: </a:t>
            </a:r>
            <a:r>
              <a:rPr lang="en-US" dirty="0" smtClean="0"/>
              <a:t>a</a:t>
            </a:r>
            <a:r>
              <a:rPr lang="en-US" baseline="0" dirty="0" smtClean="0"/>
              <a:t>re there two independent mechanisms underlying these types of generalization, as claimed before? With </a:t>
            </a:r>
            <a:r>
              <a:rPr lang="en-US" i="1" baseline="0" dirty="0" smtClean="0"/>
              <a:t>statistical learning</a:t>
            </a:r>
            <a:r>
              <a:rPr lang="en-US" baseline="0" dirty="0" smtClean="0"/>
              <a:t> underlying percept-bound gen, and </a:t>
            </a:r>
            <a:r>
              <a:rPr lang="en-US" i="1" baseline="0" dirty="0" smtClean="0"/>
              <a:t>abstract rule learning</a:t>
            </a:r>
            <a:r>
              <a:rPr lang="en-US" baseline="0" dirty="0" smtClean="0"/>
              <a:t> as a higher-order mechanism that underlies </a:t>
            </a:r>
            <a:r>
              <a:rPr lang="en-US" baseline="0" dirty="0" err="1" smtClean="0"/>
              <a:t>categ</a:t>
            </a:r>
            <a:r>
              <a:rPr lang="en-US" baseline="0" dirty="0" smtClean="0"/>
              <a:t>-based gen.</a:t>
            </a:r>
          </a:p>
          <a:p>
            <a:r>
              <a:rPr lang="en-US" baseline="0" dirty="0" smtClean="0"/>
              <a:t>There was a shy but still notable proposal (namely </a:t>
            </a:r>
            <a:r>
              <a:rPr lang="en-US" baseline="0" dirty="0" err="1" smtClean="0"/>
              <a:t>Aslin</a:t>
            </a:r>
            <a:r>
              <a:rPr lang="en-US" baseline="0" dirty="0" smtClean="0"/>
              <a:t> &amp; Newport, 2012) that it is </a:t>
            </a:r>
            <a:r>
              <a:rPr lang="en-US" i="1" baseline="0" dirty="0" smtClean="0"/>
              <a:t>statistical learning</a:t>
            </a:r>
            <a:r>
              <a:rPr lang="en-US" baseline="0" dirty="0" smtClean="0"/>
              <a:t> all the way</a:t>
            </a:r>
            <a:r>
              <a:rPr lang="en-US" sz="1200" kern="1200" dirty="0" smtClean="0">
                <a:solidFill>
                  <a:schemeClr val="tx1"/>
                </a:solidFill>
                <a:effectLst/>
                <a:latin typeface="+mn-lt"/>
                <a:ea typeface="+mn-ea"/>
                <a:cs typeface="+mn-cs"/>
              </a:rPr>
              <a:t> both for </a:t>
            </a:r>
            <a:r>
              <a:rPr lang="en-US" sz="1200" i="1" kern="1200" dirty="0" smtClean="0">
                <a:solidFill>
                  <a:schemeClr val="tx1"/>
                </a:solidFill>
                <a:effectLst/>
                <a:latin typeface="+mn-lt"/>
                <a:ea typeface="+mn-ea"/>
                <a:cs typeface="+mn-cs"/>
              </a:rPr>
              <a:t>perceptually-bound generalizations</a:t>
            </a:r>
            <a:r>
              <a:rPr lang="en-US" sz="1200" kern="1200" dirty="0" smtClean="0">
                <a:solidFill>
                  <a:schemeClr val="tx1"/>
                </a:solidFill>
                <a:effectLst/>
                <a:latin typeface="+mn-lt"/>
                <a:ea typeface="+mn-ea"/>
                <a:cs typeface="+mn-cs"/>
              </a:rPr>
              <a:t> and </a:t>
            </a:r>
            <a:r>
              <a:rPr lang="en-US" sz="1200" i="1" kern="1200" dirty="0" smtClean="0">
                <a:solidFill>
                  <a:schemeClr val="tx1"/>
                </a:solidFill>
                <a:effectLst/>
                <a:latin typeface="+mn-lt"/>
                <a:ea typeface="+mn-ea"/>
                <a:cs typeface="+mn-cs"/>
              </a:rPr>
              <a:t>category-based generalizations</a:t>
            </a:r>
            <a:r>
              <a:rPr lang="en-US" dirty="0" smtClean="0">
                <a:effectLst/>
              </a:rPr>
              <a:t> </a:t>
            </a:r>
            <a:endParaRPr lang="en-US" baseline="0" dirty="0" smtClean="0">
              <a:effectLst/>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effectLst/>
              </a:rPr>
              <a:t>OR</a:t>
            </a:r>
            <a:r>
              <a:rPr lang="en-US" baseline="0" dirty="0" smtClean="0"/>
              <a:t> it might actually be a phased mechanism that starts out by memorizing specific items and strings of items, then perceptually-bound generalizations would be formed, and at some point higher-order category-based generalizations would be formed depending on some mysterious factor. What would this factor be that triggers higher-order generalizations?</a:t>
            </a:r>
          </a:p>
          <a:p>
            <a:r>
              <a:rPr lang="en-US" baseline="0" dirty="0" smtClean="0"/>
              <a:t>There are actually indications from language acquisition research that this might be the case.</a:t>
            </a:r>
          </a:p>
        </p:txBody>
      </p:sp>
      <p:sp>
        <p:nvSpPr>
          <p:cNvPr id="4" name="Slide Number Placeholder 3"/>
          <p:cNvSpPr>
            <a:spLocks noGrp="1"/>
          </p:cNvSpPr>
          <p:nvPr>
            <p:ph type="sldNum" sz="quarter" idx="10"/>
          </p:nvPr>
        </p:nvSpPr>
        <p:spPr/>
        <p:txBody>
          <a:bodyPr/>
          <a:lstStyle/>
          <a:p>
            <a:fld id="{A66C158C-0AB1-A749-B433-0DEDDDF0FC9A}" type="slidenum">
              <a:rPr lang="en-US" smtClean="0"/>
              <a:t>4</a:t>
            </a:fld>
            <a:endParaRPr lang="en-US"/>
          </a:p>
        </p:txBody>
      </p:sp>
    </p:spTree>
    <p:extLst>
      <p:ext uri="{BB962C8B-B14F-4D97-AF65-F5344CB8AC3E}">
        <p14:creationId xmlns:p14="http://schemas.microsoft.com/office/powerpoint/2010/main" val="510373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So here are our</a:t>
            </a:r>
            <a:r>
              <a:rPr lang="en-US" sz="1200" kern="1200" baseline="0" dirty="0" smtClean="0">
                <a:solidFill>
                  <a:schemeClr val="tx1"/>
                </a:solidFill>
                <a:effectLst/>
                <a:latin typeface="+mn-lt"/>
                <a:ea typeface="+mn-ea"/>
                <a:cs typeface="+mn-cs"/>
              </a:rPr>
              <a:t> </a:t>
            </a:r>
            <a:r>
              <a:rPr lang="en-US" sz="1200" b="1" kern="1200" baseline="0" dirty="0" smtClean="0">
                <a:solidFill>
                  <a:schemeClr val="tx1"/>
                </a:solidFill>
                <a:effectLst/>
                <a:latin typeface="+mn-lt"/>
                <a:ea typeface="+mn-ea"/>
                <a:cs typeface="+mn-cs"/>
              </a:rPr>
              <a:t>Research Questions</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r>
              <a:rPr lang="en-US" dirty="0" smtClean="0"/>
              <a:t>[READ from</a:t>
            </a:r>
            <a:r>
              <a:rPr lang="en-US" baseline="0" dirty="0" smtClean="0"/>
              <a:t> the slide</a:t>
            </a:r>
            <a:r>
              <a:rPr lang="en-US" dirty="0" smtClean="0"/>
              <a:t>]</a:t>
            </a:r>
            <a:endParaRPr lang="en-US" dirty="0"/>
          </a:p>
        </p:txBody>
      </p:sp>
      <p:sp>
        <p:nvSpPr>
          <p:cNvPr id="4" name="Slide Number Placeholder 3"/>
          <p:cNvSpPr>
            <a:spLocks noGrp="1"/>
          </p:cNvSpPr>
          <p:nvPr>
            <p:ph type="sldNum" sz="quarter" idx="10"/>
          </p:nvPr>
        </p:nvSpPr>
        <p:spPr/>
        <p:txBody>
          <a:bodyPr/>
          <a:lstStyle/>
          <a:p>
            <a:fld id="{A66C158C-0AB1-A749-B433-0DEDDDF0FC9A}" type="slidenum">
              <a:rPr lang="en-US" smtClean="0"/>
              <a:t>5</a:t>
            </a:fld>
            <a:endParaRPr lang="en-US"/>
          </a:p>
        </p:txBody>
      </p:sp>
    </p:spTree>
    <p:extLst>
      <p:ext uri="{BB962C8B-B14F-4D97-AF65-F5344CB8AC3E}">
        <p14:creationId xmlns:p14="http://schemas.microsoft.com/office/powerpoint/2010/main" val="3701191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So</a:t>
            </a:r>
            <a:r>
              <a:rPr lang="is-IS" sz="1200" kern="1200" dirty="0" smtClean="0">
                <a:solidFill>
                  <a:schemeClr val="tx1"/>
                </a:solidFill>
                <a:effectLst/>
                <a:latin typeface="+mn-lt"/>
                <a:ea typeface="+mn-ea"/>
                <a:cs typeface="+mn-cs"/>
              </a:rPr>
              <a:t>…hoping that everything is clear until now... I will move on to </a:t>
            </a:r>
            <a:r>
              <a:rPr lang="en-US" sz="1200" kern="1200" dirty="0" smtClean="0">
                <a:solidFill>
                  <a:schemeClr val="tx1"/>
                </a:solidFill>
                <a:effectLst/>
                <a:latin typeface="+mn-lt"/>
                <a:ea typeface="+mn-ea"/>
                <a:cs typeface="+mn-cs"/>
              </a:rPr>
              <a:t>our approach, which gives </a:t>
            </a:r>
            <a:r>
              <a:rPr lang="en-US" sz="1200" b="1" kern="1200" dirty="0" smtClean="0">
                <a:solidFill>
                  <a:schemeClr val="tx1"/>
                </a:solidFill>
                <a:effectLst/>
                <a:latin typeface="+mn-lt"/>
                <a:ea typeface="+mn-ea"/>
                <a:cs typeface="+mn-cs"/>
              </a:rPr>
              <a:t>a new information-theoretic view</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we </a:t>
            </a:r>
            <a:r>
              <a:rPr lang="en-US" sz="1200" kern="1200" dirty="0" smtClean="0">
                <a:solidFill>
                  <a:schemeClr val="tx1"/>
                </a:solidFill>
                <a:effectLst/>
                <a:latin typeface="+mn-lt"/>
                <a:ea typeface="+mn-ea"/>
                <a:cs typeface="+mn-cs"/>
              </a:rPr>
              <a:t>propose </a:t>
            </a:r>
            <a:r>
              <a:rPr lang="en-US" sz="1200" b="1" kern="1200" dirty="0" smtClean="0">
                <a:solidFill>
                  <a:schemeClr val="tx1"/>
                </a:solidFill>
                <a:effectLst/>
                <a:latin typeface="+mn-lt"/>
                <a:ea typeface="+mn-ea"/>
                <a:cs typeface="+mn-cs"/>
              </a:rPr>
              <a:t>an entropy model for rule induction</a:t>
            </a:r>
            <a:r>
              <a:rPr lang="en-US" sz="1200" kern="1200" dirty="0" smtClean="0">
                <a:solidFill>
                  <a:schemeClr val="tx1"/>
                </a:solidFill>
                <a:effectLst/>
                <a:latin typeface="+mn-lt"/>
                <a:ea typeface="+mn-ea"/>
                <a:cs typeface="+mn-cs"/>
              </a:rPr>
              <a:t>, by which we propose</a:t>
            </a:r>
            <a:r>
              <a:rPr lang="en-US" sz="1200" kern="1200" baseline="0" dirty="0" smtClean="0">
                <a:solidFill>
                  <a:schemeClr val="tx1"/>
                </a:solidFill>
                <a:effectLst/>
                <a:latin typeface="+mn-lt"/>
                <a:ea typeface="+mn-ea"/>
                <a:cs typeface="+mn-cs"/>
              </a:rPr>
              <a:t> answers to these questions</a:t>
            </a:r>
            <a:r>
              <a:rPr lang="en-US" sz="1200" kern="1200" dirty="0" smtClean="0">
                <a:solidFill>
                  <a:schemeClr val="tx1"/>
                </a:solidFill>
                <a:effectLst/>
                <a:latin typeface="+mn-lt"/>
                <a:ea typeface="+mn-ea"/>
                <a:cs typeface="+mn-cs"/>
              </a:rPr>
              <a:t>. </a:t>
            </a:r>
            <a:r>
              <a:rPr lang="en-US" sz="1200" b="1" i="1" kern="1200" dirty="0" smtClean="0">
                <a:solidFill>
                  <a:schemeClr val="tx1"/>
                </a:solidFill>
                <a:effectLst/>
                <a:latin typeface="+mn-lt"/>
                <a:ea typeface="+mn-ea"/>
                <a:cs typeface="+mn-cs"/>
              </a:rPr>
              <a:t>Entropy</a:t>
            </a:r>
            <a:r>
              <a:rPr lang="en-US" sz="1200" kern="1200" dirty="0" smtClean="0">
                <a:solidFill>
                  <a:schemeClr val="tx1"/>
                </a:solidFill>
                <a:effectLst/>
                <a:latin typeface="+mn-lt"/>
                <a:ea typeface="+mn-ea"/>
                <a:cs typeface="+mn-cs"/>
              </a:rPr>
              <a:t>, as an information-theoretic concept, varies as a function of the number of items in the input and their probability of occurrence (which depends</a:t>
            </a:r>
            <a:r>
              <a:rPr lang="en-US" sz="1200" kern="1200" baseline="0" dirty="0" smtClean="0">
                <a:solidFill>
                  <a:schemeClr val="tx1"/>
                </a:solidFill>
                <a:effectLst/>
                <a:latin typeface="+mn-lt"/>
                <a:ea typeface="+mn-ea"/>
                <a:cs typeface="+mn-cs"/>
              </a:rPr>
              <a:t> on the frequency)</a:t>
            </a:r>
            <a:r>
              <a:rPr lang="en-GB" sz="1200" kern="1200" dirty="0" smtClean="0">
                <a:solidFill>
                  <a:schemeClr val="tx1"/>
                </a:solidFill>
                <a:effectLst/>
                <a:latin typeface="+mn-lt"/>
                <a:ea typeface="+mn-ea"/>
                <a:cs typeface="+mn-cs"/>
              </a:rPr>
              <a:t>. </a:t>
            </a:r>
            <a:r>
              <a:rPr lang="en-GB" sz="1200" b="1" kern="1200" dirty="0" smtClean="0">
                <a:solidFill>
                  <a:schemeClr val="tx1"/>
                </a:solidFill>
                <a:effectLst/>
                <a:latin typeface="+mn-lt"/>
                <a:ea typeface="+mn-ea"/>
                <a:cs typeface="+mn-cs"/>
              </a:rPr>
              <a:t>Intuitively</a:t>
            </a:r>
            <a:r>
              <a:rPr lang="en-GB" sz="1200" kern="1200" dirty="0" smtClean="0">
                <a:solidFill>
                  <a:schemeClr val="tx1"/>
                </a:solidFill>
                <a:effectLst/>
                <a:latin typeface="+mn-lt"/>
                <a:ea typeface="+mn-ea"/>
                <a:cs typeface="+mn-cs"/>
              </a:rPr>
              <a:t>, entropy increases</a:t>
            </a:r>
            <a:r>
              <a:rPr lang="en-GB" sz="1200" kern="1200" baseline="0" dirty="0" smtClean="0">
                <a:solidFill>
                  <a:schemeClr val="tx1"/>
                </a:solidFill>
                <a:effectLst/>
                <a:latin typeface="+mn-lt"/>
                <a:ea typeface="+mn-ea"/>
                <a:cs typeface="+mn-cs"/>
              </a:rPr>
              <a:t> if the number of items increases. And it also increases if all the items occur equally frequently, so they have the same probability. Entropy is used as </a:t>
            </a:r>
            <a:r>
              <a:rPr lang="en-GB" sz="1200" b="1" kern="1200" baseline="0" dirty="0" smtClean="0">
                <a:solidFill>
                  <a:schemeClr val="tx1"/>
                </a:solidFill>
                <a:effectLst/>
                <a:latin typeface="+mn-lt"/>
                <a:ea typeface="+mn-ea"/>
                <a:cs typeface="+mn-cs"/>
              </a:rPr>
              <a:t>a measure of input complexity</a:t>
            </a:r>
            <a:r>
              <a:rPr lang="en-GB"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According</a:t>
            </a:r>
            <a:r>
              <a:rPr lang="en-US" sz="1200" kern="1200" baseline="0" dirty="0" smtClean="0">
                <a:solidFill>
                  <a:schemeClr val="tx1"/>
                </a:solidFill>
                <a:effectLst/>
                <a:latin typeface="+mn-lt"/>
                <a:ea typeface="+mn-ea"/>
                <a:cs typeface="+mn-cs"/>
              </a:rPr>
              <a:t> to our model, </a:t>
            </a:r>
            <a:r>
              <a:rPr lang="en-US" sz="1200" b="1" kern="1200" baseline="0" dirty="0" smtClean="0">
                <a:solidFill>
                  <a:schemeClr val="tx1"/>
                </a:solidFill>
                <a:effectLst/>
                <a:latin typeface="+mn-lt"/>
                <a:ea typeface="+mn-ea"/>
                <a:cs typeface="+mn-cs"/>
              </a:rPr>
              <a:t>we hypothesize that learning starts out by memorizing specific items</a:t>
            </a:r>
            <a:r>
              <a:rPr lang="en-US" sz="1200" kern="1200" baseline="0" dirty="0" smtClean="0">
                <a:solidFill>
                  <a:schemeClr val="tx1"/>
                </a:solidFill>
                <a:effectLst/>
                <a:latin typeface="+mn-lt"/>
                <a:ea typeface="+mn-ea"/>
                <a:cs typeface="+mn-cs"/>
              </a:rPr>
              <a:t> from the input (like “</a:t>
            </a:r>
            <a:r>
              <a:rPr lang="en-US" sz="1200" kern="1200" baseline="0" dirty="0" err="1" smtClean="0">
                <a:solidFill>
                  <a:schemeClr val="tx1"/>
                </a:solidFill>
                <a:effectLst/>
                <a:latin typeface="+mn-lt"/>
                <a:ea typeface="+mn-ea"/>
                <a:cs typeface="+mn-cs"/>
              </a:rPr>
              <a:t>ko_ko_di</a:t>
            </a:r>
            <a:r>
              <a:rPr lang="en-US" sz="1200" kern="1200" baseline="0" dirty="0" smtClean="0">
                <a:solidFill>
                  <a:schemeClr val="tx1"/>
                </a:solidFill>
                <a:effectLst/>
                <a:latin typeface="+mn-lt"/>
                <a:ea typeface="+mn-ea"/>
                <a:cs typeface="+mn-cs"/>
              </a:rPr>
              <a:t>”). </a:t>
            </a:r>
            <a:r>
              <a:rPr lang="en-US" sz="1200" b="1" kern="1200" baseline="0" dirty="0" smtClean="0">
                <a:solidFill>
                  <a:schemeClr val="tx1"/>
                </a:solidFill>
                <a:effectLst/>
                <a:latin typeface="+mn-lt"/>
                <a:ea typeface="+mn-ea"/>
                <a:cs typeface="+mn-cs"/>
              </a:rPr>
              <a:t>IF</a:t>
            </a:r>
            <a:r>
              <a:rPr lang="en-US" sz="1200" kern="1200" baseline="0" dirty="0" smtClean="0">
                <a:solidFill>
                  <a:schemeClr val="tx1"/>
                </a:solidFill>
                <a:effectLst/>
                <a:latin typeface="+mn-lt"/>
                <a:ea typeface="+mn-ea"/>
                <a:cs typeface="+mn-cs"/>
              </a:rPr>
              <a:t> the input complexity increases: there are several strings like “</a:t>
            </a:r>
            <a:r>
              <a:rPr lang="en-US" sz="1200" kern="1200" baseline="0" dirty="0" err="1" smtClean="0">
                <a:solidFill>
                  <a:schemeClr val="tx1"/>
                </a:solidFill>
                <a:effectLst/>
                <a:latin typeface="+mn-lt"/>
                <a:ea typeface="+mn-ea"/>
                <a:cs typeface="+mn-cs"/>
              </a:rPr>
              <a:t>le_le_di</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ko_ko_di</a:t>
            </a:r>
            <a:r>
              <a:rPr lang="en-US" sz="1200" kern="1200" baseline="0" dirty="0" smtClean="0">
                <a:solidFill>
                  <a:schemeClr val="tx1"/>
                </a:solidFill>
                <a:effectLst/>
                <a:latin typeface="+mn-lt"/>
                <a:ea typeface="+mn-ea"/>
                <a:cs typeface="+mn-cs"/>
              </a:rPr>
              <a:t>” and so on, </a:t>
            </a:r>
            <a:r>
              <a:rPr lang="en-US" sz="1200" b="1" kern="1200" baseline="0" dirty="0" smtClean="0">
                <a:solidFill>
                  <a:schemeClr val="tx1"/>
                </a:solidFill>
                <a:effectLst/>
                <a:latin typeface="+mn-lt"/>
                <a:ea typeface="+mn-ea"/>
                <a:cs typeface="+mn-cs"/>
              </a:rPr>
              <a:t>THEN</a:t>
            </a:r>
            <a:r>
              <a:rPr lang="en-US" sz="1200" kern="1200" baseline="0" dirty="0" smtClean="0">
                <a:solidFill>
                  <a:schemeClr val="tx1"/>
                </a:solidFill>
                <a:effectLst/>
                <a:latin typeface="+mn-lt"/>
                <a:ea typeface="+mn-ea"/>
                <a:cs typeface="+mn-cs"/>
              </a:rPr>
              <a:t> some rules like “</a:t>
            </a:r>
            <a:r>
              <a:rPr lang="en-US" sz="1200" b="1" i="1" kern="1200" baseline="0" dirty="0" smtClean="0">
                <a:solidFill>
                  <a:schemeClr val="tx1"/>
                </a:solidFill>
                <a:effectLst/>
                <a:latin typeface="+mn-lt"/>
                <a:ea typeface="+mn-ea"/>
                <a:cs typeface="+mn-cs"/>
              </a:rPr>
              <a:t>end in di </a:t>
            </a:r>
            <a:r>
              <a:rPr lang="en-US" sz="1200" kern="1200" baseline="0" dirty="0" smtClean="0">
                <a:solidFill>
                  <a:schemeClr val="tx1"/>
                </a:solidFill>
                <a:effectLst/>
                <a:latin typeface="+mn-lt"/>
                <a:ea typeface="+mn-ea"/>
                <a:cs typeface="+mn-cs"/>
              </a:rPr>
              <a:t>” will be formed: these are </a:t>
            </a:r>
            <a:r>
              <a:rPr lang="en-US" sz="1200" b="1" kern="1200" baseline="0" dirty="0" smtClean="0">
                <a:solidFill>
                  <a:schemeClr val="tx1"/>
                </a:solidFill>
                <a:effectLst/>
                <a:latin typeface="+mn-lt"/>
                <a:ea typeface="+mn-ea"/>
                <a:cs typeface="+mn-cs"/>
              </a:rPr>
              <a:t>perceptually-bound rules</a:t>
            </a:r>
            <a:r>
              <a:rPr lang="en-US" sz="1200" kern="1200" baseline="0" dirty="0" smtClean="0">
                <a:solidFill>
                  <a:schemeClr val="tx1"/>
                </a:solidFill>
                <a:effectLst/>
                <a:latin typeface="+mn-lt"/>
                <a:ea typeface="+mn-ea"/>
                <a:cs typeface="+mn-cs"/>
              </a:rPr>
              <a:t>, i.e. relations between specific items. In this case, strings end in this specific item “di”. </a:t>
            </a:r>
          </a:p>
          <a:p>
            <a:endParaRPr lang="en-US" sz="1200" kern="1200" baseline="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tx1"/>
                </a:solidFill>
                <a:effectLst/>
                <a:latin typeface="+mn-lt"/>
                <a:ea typeface="+mn-ea"/>
                <a:cs typeface="+mn-cs"/>
              </a:rPr>
              <a:t>Intuitively</a:t>
            </a:r>
            <a:r>
              <a:rPr lang="en-US" sz="1200" kern="1200" baseline="0" dirty="0" smtClean="0">
                <a:solidFill>
                  <a:schemeClr val="tx1"/>
                </a:solidFill>
                <a:effectLst/>
                <a:latin typeface="+mn-lt"/>
                <a:ea typeface="+mn-ea"/>
                <a:cs typeface="+mn-cs"/>
              </a:rPr>
              <a:t>, our capacity to memorize and encode specific items and relations between them is limited. We can only process a limited amount of input entropy. </a:t>
            </a:r>
            <a:r>
              <a:rPr lang="en-US" sz="1200" b="1" i="0" kern="1200" baseline="0" dirty="0" smtClean="0">
                <a:solidFill>
                  <a:schemeClr val="tx1"/>
                </a:solidFill>
                <a:effectLst/>
                <a:latin typeface="+mn-lt"/>
                <a:ea typeface="+mn-ea"/>
                <a:cs typeface="+mn-cs"/>
              </a:rPr>
              <a:t>In order to model these limitations</a:t>
            </a:r>
            <a:r>
              <a:rPr lang="en-US" sz="1200" i="0" kern="1200" baseline="0" dirty="0" smtClean="0">
                <a:solidFill>
                  <a:schemeClr val="tx1"/>
                </a:solidFill>
                <a:effectLst/>
                <a:latin typeface="+mn-lt"/>
                <a:ea typeface="+mn-ea"/>
                <a:cs typeface="+mn-cs"/>
              </a:rPr>
              <a:t>, </a:t>
            </a:r>
            <a:r>
              <a:rPr lang="en-US" sz="1200" i="0" kern="1200" dirty="0" smtClean="0">
                <a:solidFill>
                  <a:schemeClr val="tx1"/>
                </a:solidFill>
                <a:effectLst/>
                <a:latin typeface="+mn-lt"/>
                <a:ea typeface="+mn-ea"/>
                <a:cs typeface="+mn-cs"/>
              </a:rPr>
              <a:t>we</a:t>
            </a:r>
            <a:r>
              <a:rPr lang="en-US" sz="1200" kern="1200" dirty="0" smtClean="0">
                <a:solidFill>
                  <a:schemeClr val="tx1"/>
                </a:solidFill>
                <a:effectLst/>
                <a:latin typeface="+mn-lt"/>
                <a:ea typeface="+mn-ea"/>
                <a:cs typeface="+mn-cs"/>
              </a:rPr>
              <a:t> employ another information-theoretic concept - </a:t>
            </a:r>
            <a:r>
              <a:rPr lang="en-US" sz="1200" b="1" i="1" kern="1200" dirty="0" smtClean="0">
                <a:solidFill>
                  <a:schemeClr val="tx1"/>
                </a:solidFill>
                <a:effectLst/>
                <a:latin typeface="+mn-lt"/>
                <a:ea typeface="+mn-ea"/>
                <a:cs typeface="+mn-cs"/>
              </a:rPr>
              <a:t>channel capacity</a:t>
            </a:r>
            <a:r>
              <a:rPr lang="en-US" sz="1200" i="0" kern="1200" baseline="0" dirty="0" smtClean="0">
                <a:solidFill>
                  <a:schemeClr val="tx1"/>
                </a:solidFill>
                <a:effectLst/>
                <a:latin typeface="+mn-lt"/>
                <a:ea typeface="+mn-ea"/>
                <a:cs typeface="+mn-cs"/>
              </a:rPr>
              <a:t> – which is the amount of entropy per unit of time.</a:t>
            </a:r>
            <a:r>
              <a:rPr lang="en-US" sz="1200" kern="1200" dirty="0" smtClean="0">
                <a:solidFill>
                  <a:schemeClr val="tx1"/>
                </a:solidFill>
                <a:effectLst/>
                <a:latin typeface="+mn-lt"/>
                <a:ea typeface="+mn-ea"/>
                <a:cs typeface="+mn-cs"/>
              </a:rPr>
              <a:t> </a:t>
            </a:r>
            <a:r>
              <a:rPr lang="en-US" sz="1200" b="1" kern="1200" baseline="0" dirty="0" smtClean="0">
                <a:solidFill>
                  <a:schemeClr val="tx1"/>
                </a:solidFill>
                <a:effectLst/>
                <a:latin typeface="+mn-lt"/>
                <a:ea typeface="+mn-ea"/>
                <a:cs typeface="+mn-cs"/>
              </a:rPr>
              <a:t>IF</a:t>
            </a:r>
            <a:r>
              <a:rPr lang="en-US" sz="1200" kern="1200" baseline="0" dirty="0" smtClean="0">
                <a:solidFill>
                  <a:schemeClr val="tx1"/>
                </a:solidFill>
                <a:effectLst/>
                <a:latin typeface="+mn-lt"/>
                <a:ea typeface="+mn-ea"/>
                <a:cs typeface="+mn-cs"/>
              </a:rPr>
              <a:t> the input entropy overloads the channel capacity (because there are too many different strings of items), </a:t>
            </a:r>
            <a:r>
              <a:rPr lang="en-US" sz="1200" b="1" kern="1200" baseline="0" dirty="0" smtClean="0">
                <a:solidFill>
                  <a:schemeClr val="tx1"/>
                </a:solidFill>
                <a:effectLst/>
                <a:latin typeface="+mn-lt"/>
                <a:ea typeface="+mn-ea"/>
                <a:cs typeface="+mn-cs"/>
              </a:rPr>
              <a:t>THEN</a:t>
            </a:r>
            <a:r>
              <a:rPr lang="en-US" sz="1200" kern="1200" baseline="0" dirty="0" smtClean="0">
                <a:solidFill>
                  <a:schemeClr val="tx1"/>
                </a:solidFill>
                <a:effectLst/>
                <a:latin typeface="+mn-lt"/>
                <a:ea typeface="+mn-ea"/>
                <a:cs typeface="+mn-cs"/>
              </a:rPr>
              <a:t> our learning system cannot encode each and every item and strings as they are. It will need </a:t>
            </a:r>
            <a:r>
              <a:rPr lang="en-US" sz="1200" kern="1200" dirty="0" smtClean="0">
                <a:solidFill>
                  <a:schemeClr val="tx1"/>
                </a:solidFill>
                <a:effectLst/>
                <a:latin typeface="+mn-lt"/>
                <a:ea typeface="+mn-ea"/>
                <a:cs typeface="+mn-cs"/>
              </a:rPr>
              <a:t>to </a:t>
            </a:r>
            <a:r>
              <a:rPr lang="en-US" sz="1200" b="1" kern="1200" dirty="0" smtClean="0">
                <a:solidFill>
                  <a:schemeClr val="tx1"/>
                </a:solidFill>
                <a:effectLst/>
                <a:latin typeface="+mn-lt"/>
                <a:ea typeface="+mn-ea"/>
                <a:cs typeface="+mn-cs"/>
              </a:rPr>
              <a:t>find another encoding method</a:t>
            </a:r>
            <a:r>
              <a:rPr lang="en-US" sz="1200" b="1" kern="1200" baseline="0" dirty="0" smtClean="0">
                <a:solidFill>
                  <a:schemeClr val="tx1"/>
                </a:solidFill>
                <a:effectLst/>
                <a:latin typeface="+mn-lt"/>
                <a:ea typeface="+mn-ea"/>
                <a:cs typeface="+mn-cs"/>
              </a:rPr>
              <a:t> (a more abstract one) </a:t>
            </a:r>
            <a:r>
              <a:rPr lang="en-US" sz="1200" kern="1200" dirty="0" smtClean="0">
                <a:solidFill>
                  <a:schemeClr val="tx1"/>
                </a:solidFill>
                <a:effectLst/>
                <a:latin typeface="+mn-lt"/>
                <a:ea typeface="+mn-ea"/>
                <a:cs typeface="+mn-cs"/>
              </a:rPr>
              <a:t>that reduces the number of specific features that individual items are coded for, and groups them in abstract categories. This abstract encoding method allows for higher </a:t>
            </a:r>
            <a:r>
              <a:rPr lang="en-US" sz="1200" i="1" kern="1200" dirty="0" smtClean="0">
                <a:solidFill>
                  <a:schemeClr val="tx1"/>
                </a:solidFill>
                <a:effectLst/>
                <a:latin typeface="+mn-lt"/>
                <a:ea typeface="+mn-ea"/>
                <a:cs typeface="+mn-cs"/>
              </a:rPr>
              <a:t>input entropy</a:t>
            </a:r>
            <a:r>
              <a:rPr lang="en-US" sz="1200" kern="1200" dirty="0" smtClean="0">
                <a:solidFill>
                  <a:schemeClr val="tx1"/>
                </a:solidFill>
                <a:effectLst/>
                <a:latin typeface="+mn-lt"/>
                <a:ea typeface="+mn-ea"/>
                <a:cs typeface="+mn-cs"/>
              </a:rPr>
              <a:t> to be encoded using the available </a:t>
            </a:r>
            <a:r>
              <a:rPr lang="en-US" sz="1200" i="1" kern="1200" dirty="0" smtClean="0">
                <a:solidFill>
                  <a:schemeClr val="tx1"/>
                </a:solidFill>
                <a:effectLst/>
                <a:latin typeface="+mn-lt"/>
                <a:ea typeface="+mn-ea"/>
                <a:cs typeface="+mn-cs"/>
              </a:rPr>
              <a:t>channel capacity</a:t>
            </a:r>
            <a:r>
              <a:rPr lang="en-US" sz="1200" kern="1200" dirty="0" smtClean="0">
                <a:solidFill>
                  <a:schemeClr val="tx1"/>
                </a:solidFill>
                <a:effectLst/>
                <a:latin typeface="+mn-lt"/>
                <a:ea typeface="+mn-ea"/>
                <a:cs typeface="+mn-cs"/>
              </a:rPr>
              <a:t>.</a:t>
            </a:r>
            <a:endParaRPr lang="en-GB" dirty="0" smtClean="0">
              <a:effectLst/>
            </a:endParaRPr>
          </a:p>
          <a:p>
            <a:r>
              <a:rPr lang="en-US" sz="1200" kern="1200" dirty="0" smtClean="0">
                <a:solidFill>
                  <a:schemeClr val="tx1"/>
                </a:solidFill>
                <a:effectLst/>
                <a:latin typeface="+mn-lt"/>
                <a:ea typeface="+mn-ea"/>
                <a:cs typeface="+mn-cs"/>
              </a:rPr>
              <a:t>This would be the case for rules made over abstract categories: such as </a:t>
            </a:r>
            <a:r>
              <a:rPr lang="en-US" sz="1200" b="1" kern="1200" dirty="0" smtClean="0">
                <a:solidFill>
                  <a:schemeClr val="tx1"/>
                </a:solidFill>
                <a:effectLst/>
                <a:latin typeface="+mn-lt"/>
                <a:ea typeface="+mn-ea"/>
                <a:cs typeface="+mn-cs"/>
              </a:rPr>
              <a:t>XXY patterns</a:t>
            </a:r>
            <a:r>
              <a:rPr lang="en-US" sz="1200" kern="1200" dirty="0" smtClean="0">
                <a:solidFill>
                  <a:schemeClr val="tx1"/>
                </a:solidFill>
                <a:effectLst/>
                <a:latin typeface="+mn-lt"/>
                <a:ea typeface="+mn-ea"/>
                <a:cs typeface="+mn-cs"/>
              </a:rPr>
              <a:t>, which allow for novel items to be included in these categories.</a:t>
            </a:r>
            <a:endParaRPr lang="en-GB"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6C158C-0AB1-A749-B433-0DEDDDF0FC9A}" type="slidenum">
              <a:rPr lang="en-US" smtClean="0"/>
              <a:t>6</a:t>
            </a:fld>
            <a:endParaRPr lang="en-US"/>
          </a:p>
        </p:txBody>
      </p:sp>
    </p:spTree>
    <p:extLst>
      <p:ext uri="{BB962C8B-B14F-4D97-AF65-F5344CB8AC3E}">
        <p14:creationId xmlns:p14="http://schemas.microsoft.com/office/powerpoint/2010/main" val="406957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o-RO" sz="1200" b="1" dirty="0" smtClean="0">
                <a:solidFill>
                  <a:srgbClr val="1466C5"/>
                </a:solidFill>
                <a:latin typeface="Candara"/>
                <a:ea typeface="Trebuchet MS"/>
                <a:cs typeface="Candara"/>
                <a:sym typeface="Trebuchet MS"/>
              </a:rPr>
              <a:t>SO</a:t>
            </a:r>
            <a:r>
              <a:rPr lang="ro-RO" sz="1200" dirty="0" smtClean="0">
                <a:solidFill>
                  <a:srgbClr val="1466C5"/>
                </a:solidFill>
                <a:latin typeface="Candara"/>
                <a:ea typeface="Trebuchet MS"/>
                <a:cs typeface="Candara"/>
                <a:sym typeface="Trebuchet MS"/>
              </a:rPr>
              <a:t>: t</a:t>
            </a:r>
            <a:r>
              <a:rPr lang="ro" sz="1200" dirty="0" smtClean="0">
                <a:solidFill>
                  <a:srgbClr val="1466C5"/>
                </a:solidFill>
                <a:latin typeface="Candara"/>
                <a:ea typeface="Trebuchet MS"/>
                <a:cs typeface="Candara"/>
                <a:sym typeface="Trebuchet MS"/>
              </a:rPr>
              <a:t>he tendency to abstract away from the memorized input increases as the </a:t>
            </a:r>
            <a:r>
              <a:rPr lang="ro" sz="1200" i="1" dirty="0" smtClean="0">
                <a:solidFill>
                  <a:srgbClr val="1466C5"/>
                </a:solidFill>
                <a:latin typeface="Candara"/>
                <a:ea typeface="Trebuchet MS"/>
                <a:cs typeface="Candara"/>
                <a:sym typeface="Trebuchet MS"/>
              </a:rPr>
              <a:t>input complexity</a:t>
            </a:r>
            <a:r>
              <a:rPr lang="ro" sz="1200" dirty="0" smtClean="0">
                <a:solidFill>
                  <a:srgbClr val="1466C5"/>
                </a:solidFill>
                <a:latin typeface="Candara"/>
                <a:ea typeface="Trebuchet MS"/>
                <a:cs typeface="Candara"/>
                <a:sym typeface="Trebuchet MS"/>
              </a:rPr>
              <a:t> increases and overloads the </a:t>
            </a:r>
            <a:r>
              <a:rPr lang="ro" sz="1200" i="1" dirty="0" smtClean="0">
                <a:solidFill>
                  <a:srgbClr val="1466C5"/>
                </a:solidFill>
                <a:latin typeface="Candara"/>
                <a:ea typeface="Trebuchet MS"/>
                <a:cs typeface="Candara"/>
                <a:sym typeface="Trebuchet MS"/>
              </a:rPr>
              <a:t>channel capacity</a:t>
            </a:r>
            <a:r>
              <a:rPr lang="ro" sz="1200" dirty="0" smtClean="0">
                <a:solidFill>
                  <a:srgbClr val="1466C5"/>
                </a:solidFill>
                <a:latin typeface="Candara"/>
                <a:ea typeface="Trebuchet MS"/>
                <a:cs typeface="Candara"/>
                <a:sym typeface="Trebuchet MS"/>
              </a:rPr>
              <a:t>.</a:t>
            </a:r>
          </a:p>
          <a:p>
            <a:r>
              <a:rPr lang="en-US" dirty="0" smtClean="0"/>
              <a:t>[READ the slide]</a:t>
            </a:r>
          </a:p>
        </p:txBody>
      </p:sp>
      <p:sp>
        <p:nvSpPr>
          <p:cNvPr id="4" name="Slide Number Placeholder 3"/>
          <p:cNvSpPr>
            <a:spLocks noGrp="1"/>
          </p:cNvSpPr>
          <p:nvPr>
            <p:ph type="sldNum" sz="quarter" idx="10"/>
          </p:nvPr>
        </p:nvSpPr>
        <p:spPr/>
        <p:txBody>
          <a:bodyPr/>
          <a:lstStyle/>
          <a:p>
            <a:fld id="{A66C158C-0AB1-A749-B433-0DEDDDF0FC9A}" type="slidenum">
              <a:rPr lang="en-US" smtClean="0"/>
              <a:t>7</a:t>
            </a:fld>
            <a:endParaRPr lang="en-US"/>
          </a:p>
        </p:txBody>
      </p:sp>
    </p:spTree>
    <p:extLst>
      <p:ext uri="{BB962C8B-B14F-4D97-AF65-F5344CB8AC3E}">
        <p14:creationId xmlns:p14="http://schemas.microsoft.com/office/powerpoint/2010/main" val="7694303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how we started testing the model. We ran 2 AGL experiments to</a:t>
            </a:r>
            <a:r>
              <a:rPr lang="en-US" baseline="0" dirty="0" smtClean="0"/>
              <a:t> probe the effect of input complexity on rule induction.</a:t>
            </a:r>
          </a:p>
          <a:p>
            <a:r>
              <a:rPr lang="en-US" baseline="0" dirty="0" smtClean="0"/>
              <a:t>The experiments were similar in terms of design, number of participants, age, duration.</a:t>
            </a:r>
          </a:p>
          <a:p>
            <a:r>
              <a:rPr lang="en-US" sz="1200" kern="1200" dirty="0" smtClean="0">
                <a:solidFill>
                  <a:schemeClr val="tx1"/>
                </a:solidFill>
                <a:effectLst/>
                <a:latin typeface="+mn-lt"/>
                <a:ea typeface="+mn-ea"/>
                <a:cs typeface="+mn-cs"/>
              </a:rPr>
              <a:t>In our first experiment we exposed adults to 3-syllable XXY strings. We manipulated two factors (number of syllables and their frequency) and we used </a:t>
            </a:r>
            <a:r>
              <a:rPr lang="en-US" sz="1200" i="1" kern="1200" dirty="0" smtClean="0">
                <a:solidFill>
                  <a:schemeClr val="tx1"/>
                </a:solidFill>
                <a:effectLst/>
                <a:latin typeface="+mn-lt"/>
                <a:ea typeface="+mn-ea"/>
                <a:cs typeface="+mn-cs"/>
              </a:rPr>
              <a:t>entropy</a:t>
            </a:r>
            <a:r>
              <a:rPr lang="en-US" sz="1200" kern="1200" dirty="0" smtClean="0">
                <a:solidFill>
                  <a:schemeClr val="tx1"/>
                </a:solidFill>
                <a:effectLst/>
                <a:latin typeface="+mn-lt"/>
                <a:ea typeface="+mn-ea"/>
                <a:cs typeface="+mn-cs"/>
              </a:rPr>
              <a:t> (a function of the two factors) as a measure of complexity (calculated in </a:t>
            </a:r>
            <a:r>
              <a:rPr lang="en-US" sz="1200" i="1" kern="1200" dirty="0" smtClean="0">
                <a:solidFill>
                  <a:schemeClr val="tx1"/>
                </a:solidFill>
                <a:effectLst/>
                <a:latin typeface="+mn-lt"/>
                <a:ea typeface="+mn-ea"/>
                <a:cs typeface="+mn-cs"/>
              </a:rPr>
              <a:t>bits</a:t>
            </a:r>
            <a:r>
              <a:rPr lang="en-US" sz="1200" kern="1200" dirty="0" smtClean="0">
                <a:solidFill>
                  <a:schemeClr val="tx1"/>
                </a:solidFill>
                <a:effectLst/>
                <a:latin typeface="+mn-lt"/>
                <a:ea typeface="+mn-ea"/>
                <a:cs typeface="+mn-cs"/>
              </a:rPr>
              <a:t>), to design three experimental conditions: low entropy - 3.5 bits (4×6 </a:t>
            </a:r>
            <a:r>
              <a:rPr lang="en-US" sz="1200" kern="1200" dirty="0" err="1" smtClean="0">
                <a:solidFill>
                  <a:schemeClr val="tx1"/>
                </a:solidFill>
                <a:effectLst/>
                <a:latin typeface="+mn-lt"/>
                <a:ea typeface="+mn-ea"/>
                <a:cs typeface="+mn-cs"/>
              </a:rPr>
              <a:t>Xs</a:t>
            </a:r>
            <a:r>
              <a:rPr lang="en-US" sz="1200" kern="1200" dirty="0" smtClean="0">
                <a:solidFill>
                  <a:schemeClr val="tx1"/>
                </a:solidFill>
                <a:effectLst/>
                <a:latin typeface="+mn-lt"/>
                <a:ea typeface="+mn-ea"/>
                <a:cs typeface="+mn-cs"/>
              </a:rPr>
              <a:t>/4×6 </a:t>
            </a:r>
            <a:r>
              <a:rPr lang="en-US" sz="1200" kern="1200" dirty="0" err="1" smtClean="0">
                <a:solidFill>
                  <a:schemeClr val="tx1"/>
                </a:solidFill>
                <a:effectLst/>
                <a:latin typeface="+mn-lt"/>
                <a:ea typeface="+mn-ea"/>
                <a:cs typeface="+mn-cs"/>
              </a:rPr>
              <a:t>Ys</a:t>
            </a:r>
            <a:r>
              <a:rPr lang="en-US" sz="1200" kern="1200" dirty="0" smtClean="0">
                <a:solidFill>
                  <a:schemeClr val="tx1"/>
                </a:solidFill>
                <a:effectLst/>
                <a:latin typeface="+mn-lt"/>
                <a:ea typeface="+mn-ea"/>
                <a:cs typeface="+mn-cs"/>
              </a:rPr>
              <a:t>), medium entropy – 4 bits (2×12 </a:t>
            </a:r>
            <a:r>
              <a:rPr lang="en-US" sz="1200" kern="1200" dirty="0" err="1" smtClean="0">
                <a:solidFill>
                  <a:schemeClr val="tx1"/>
                </a:solidFill>
                <a:effectLst/>
                <a:latin typeface="+mn-lt"/>
                <a:ea typeface="+mn-ea"/>
                <a:cs typeface="+mn-cs"/>
              </a:rPr>
              <a:t>Xs</a:t>
            </a:r>
            <a:r>
              <a:rPr lang="en-US" sz="1200" kern="1200" dirty="0" smtClean="0">
                <a:solidFill>
                  <a:schemeClr val="tx1"/>
                </a:solidFill>
                <a:effectLst/>
                <a:latin typeface="+mn-lt"/>
                <a:ea typeface="+mn-ea"/>
                <a:cs typeface="+mn-cs"/>
              </a:rPr>
              <a:t>/2×12 </a:t>
            </a:r>
            <a:r>
              <a:rPr lang="en-US" sz="1200" kern="1200" dirty="0" err="1" smtClean="0">
                <a:solidFill>
                  <a:schemeClr val="tx1"/>
                </a:solidFill>
                <a:effectLst/>
                <a:latin typeface="+mn-lt"/>
                <a:ea typeface="+mn-ea"/>
                <a:cs typeface="+mn-cs"/>
              </a:rPr>
              <a:t>Ys</a:t>
            </a:r>
            <a:r>
              <a:rPr lang="en-US" sz="1200" kern="1200" dirty="0" smtClean="0">
                <a:solidFill>
                  <a:schemeClr val="tx1"/>
                </a:solidFill>
                <a:effectLst/>
                <a:latin typeface="+mn-lt"/>
                <a:ea typeface="+mn-ea"/>
                <a:cs typeface="+mn-cs"/>
              </a:rPr>
              <a:t>), and high entropy – 4.58 bits (1×24 </a:t>
            </a:r>
            <a:r>
              <a:rPr lang="en-US" sz="1200" kern="1200" dirty="0" err="1" smtClean="0">
                <a:solidFill>
                  <a:schemeClr val="tx1"/>
                </a:solidFill>
                <a:effectLst/>
                <a:latin typeface="+mn-lt"/>
                <a:ea typeface="+mn-ea"/>
                <a:cs typeface="+mn-cs"/>
              </a:rPr>
              <a:t>Xs</a:t>
            </a:r>
            <a:r>
              <a:rPr lang="en-US" sz="1200" kern="1200" dirty="0" smtClean="0">
                <a:solidFill>
                  <a:schemeClr val="tx1"/>
                </a:solidFill>
                <a:effectLst/>
                <a:latin typeface="+mn-lt"/>
                <a:ea typeface="+mn-ea"/>
                <a:cs typeface="+mn-cs"/>
              </a:rPr>
              <a:t>/1×24 </a:t>
            </a:r>
            <a:r>
              <a:rPr lang="en-US" sz="1200" kern="1200" dirty="0" err="1" smtClean="0">
                <a:solidFill>
                  <a:schemeClr val="tx1"/>
                </a:solidFill>
                <a:effectLst/>
                <a:latin typeface="+mn-lt"/>
                <a:ea typeface="+mn-ea"/>
                <a:cs typeface="+mn-cs"/>
              </a:rPr>
              <a:t>Ys</a:t>
            </a:r>
            <a:r>
              <a:rPr lang="en-US" sz="1200" kern="1200" dirty="0" smtClean="0">
                <a:solidFill>
                  <a:schemeClr val="tx1"/>
                </a:solidFill>
                <a:effectLst/>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In the test phase, participants were asked </a:t>
            </a:r>
            <a:r>
              <a:rPr lang="en-US" dirty="0" smtClean="0">
                <a:solidFill>
                  <a:srgbClr val="0000FF"/>
                </a:solidFill>
                <a:latin typeface="Candara"/>
                <a:cs typeface="Candara"/>
              </a:rPr>
              <a:t>“Could this string be possible in the language that you heard?” They</a:t>
            </a:r>
            <a:r>
              <a:rPr lang="en-US" baseline="0" dirty="0" smtClean="0">
                <a:solidFill>
                  <a:srgbClr val="0000FF"/>
                </a:solidFill>
                <a:latin typeface="Candara"/>
                <a:cs typeface="Candara"/>
              </a:rPr>
              <a:t> had two buttons for 2 options </a:t>
            </a:r>
            <a:r>
              <a:rPr lang="en-US" b="1" dirty="0" smtClean="0">
                <a:solidFill>
                  <a:srgbClr val="0000FF"/>
                </a:solidFill>
                <a:latin typeface="Candara"/>
                <a:cs typeface="Candara"/>
              </a:rPr>
              <a:t>YES / NO</a:t>
            </a:r>
            <a:r>
              <a:rPr lang="en-US" dirty="0" smtClean="0">
                <a:solidFill>
                  <a:srgbClr val="0000FF"/>
                </a:solidFill>
                <a:latin typeface="Candara"/>
                <a:cs typeface="Candara"/>
              </a:rPr>
              <a:t>)</a:t>
            </a:r>
            <a:r>
              <a:rPr lang="en-US" b="0" dirty="0" smtClean="0">
                <a:solidFill>
                  <a:srgbClr val="0000FF"/>
                </a:solidFill>
                <a:latin typeface="Candara"/>
                <a:cs typeface="Candara"/>
              </a:rPr>
              <a:t> – They had to answer to 20 test strings,</a:t>
            </a:r>
            <a:r>
              <a:rPr lang="en-US" b="0" baseline="0" dirty="0" smtClean="0">
                <a:solidFill>
                  <a:srgbClr val="0000FF"/>
                </a:solidFill>
                <a:latin typeface="Candara"/>
                <a:cs typeface="Candara"/>
              </a:rPr>
              <a:t> which were of 4 types:</a:t>
            </a:r>
          </a:p>
          <a:p>
            <a:pPr marL="0" marR="0" indent="0" algn="l" defTabSz="457200" rtl="0" eaLnBrk="1" fontAlgn="auto" latinLnBrk="0" hangingPunct="1">
              <a:lnSpc>
                <a:spcPct val="100000"/>
              </a:lnSpc>
              <a:spcBef>
                <a:spcPts val="0"/>
              </a:spcBef>
              <a:spcAft>
                <a:spcPts val="0"/>
              </a:spcAft>
              <a:buClrTx/>
              <a:buSzTx/>
              <a:buFontTx/>
              <a:buNone/>
              <a:tabLst/>
              <a:defRPr/>
            </a:pPr>
            <a:r>
              <a:rPr lang="en-US" b="0" baseline="0" dirty="0" smtClean="0">
                <a:solidFill>
                  <a:srgbClr val="0000FF"/>
                </a:solidFill>
                <a:latin typeface="Candara"/>
                <a:cs typeface="Candara"/>
              </a:rPr>
              <a:t>[READ from slide]</a:t>
            </a:r>
          </a:p>
          <a:p>
            <a:pPr marL="0" marR="0" indent="0" algn="l" defTabSz="457200" rtl="0" eaLnBrk="1" fontAlgn="auto" latinLnBrk="0" hangingPunct="1">
              <a:lnSpc>
                <a:spcPct val="100000"/>
              </a:lnSpc>
              <a:spcBef>
                <a:spcPts val="0"/>
              </a:spcBef>
              <a:spcAft>
                <a:spcPts val="0"/>
              </a:spcAft>
              <a:buClrTx/>
              <a:buSzTx/>
              <a:buFontTx/>
              <a:buNone/>
              <a:tabLst/>
              <a:defRPr/>
            </a:pPr>
            <a:r>
              <a:rPr lang="en-US" b="0" baseline="0" dirty="0" smtClean="0">
                <a:solidFill>
                  <a:srgbClr val="0000FF"/>
                </a:solidFill>
                <a:latin typeface="Candara"/>
                <a:cs typeface="Candara"/>
              </a:rPr>
              <a:t>The </a:t>
            </a:r>
            <a:r>
              <a:rPr lang="en-US" b="1" baseline="0" dirty="0" smtClean="0">
                <a:solidFill>
                  <a:srgbClr val="0000FF"/>
                </a:solidFill>
                <a:latin typeface="Candara"/>
                <a:cs typeface="Candara"/>
              </a:rPr>
              <a:t>TARGET</a:t>
            </a:r>
            <a:r>
              <a:rPr lang="en-US" b="0" baseline="0" dirty="0" smtClean="0">
                <a:solidFill>
                  <a:srgbClr val="0000FF"/>
                </a:solidFill>
                <a:latin typeface="Candara"/>
                <a:cs typeface="Candara"/>
              </a:rPr>
              <a:t> test items was the </a:t>
            </a:r>
            <a:r>
              <a:rPr lang="en-US" b="1" baseline="0" dirty="0" smtClean="0">
                <a:solidFill>
                  <a:srgbClr val="0000FF"/>
                </a:solidFill>
                <a:latin typeface="Candara"/>
                <a:cs typeface="Candara"/>
              </a:rPr>
              <a:t>new XXY</a:t>
            </a:r>
            <a:r>
              <a:rPr lang="en-US" b="0" baseline="0" dirty="0" smtClean="0">
                <a:solidFill>
                  <a:srgbClr val="0000FF"/>
                </a:solidFill>
                <a:latin typeface="Candara"/>
                <a:cs typeface="Candara"/>
              </a:rPr>
              <a:t> strings, because if they accept these new strings as possible in their training language, it shows they abstracted away from the specific items from the training, and they encoded them as abstract categories.</a:t>
            </a:r>
          </a:p>
          <a:p>
            <a:pPr marL="0" marR="0" indent="0" algn="l" defTabSz="457200" rtl="0" eaLnBrk="1" fontAlgn="auto" latinLnBrk="0" hangingPunct="1">
              <a:lnSpc>
                <a:spcPct val="100000"/>
              </a:lnSpc>
              <a:spcBef>
                <a:spcPts val="0"/>
              </a:spcBef>
              <a:spcAft>
                <a:spcPts val="0"/>
              </a:spcAft>
              <a:buClrTx/>
              <a:buSzTx/>
              <a:buFontTx/>
              <a:buNone/>
              <a:tabLst/>
              <a:defRPr/>
            </a:pPr>
            <a:r>
              <a:rPr lang="en-US" b="0" baseline="0" dirty="0" smtClean="0">
                <a:solidFill>
                  <a:srgbClr val="0000FF"/>
                </a:solidFill>
                <a:latin typeface="Candara"/>
                <a:cs typeface="Candara"/>
              </a:rPr>
              <a:t>In the second experiment, we had the same design with 3-syll XXY strings, but different values of entropy for the three conditions: [READ from slide]. The test had the same design.</a:t>
            </a:r>
            <a:endParaRPr lang="en-US" b="0" dirty="0" smtClean="0">
              <a:solidFill>
                <a:srgbClr val="0000FF"/>
              </a:solidFill>
              <a:latin typeface="Candara"/>
              <a:cs typeface="Candara"/>
            </a:endParaRPr>
          </a:p>
          <a:p>
            <a:endParaRPr lang="en-US" dirty="0"/>
          </a:p>
        </p:txBody>
      </p:sp>
      <p:sp>
        <p:nvSpPr>
          <p:cNvPr id="4" name="Slide Number Placeholder 3"/>
          <p:cNvSpPr>
            <a:spLocks noGrp="1"/>
          </p:cNvSpPr>
          <p:nvPr>
            <p:ph type="sldNum" sz="quarter" idx="10"/>
          </p:nvPr>
        </p:nvSpPr>
        <p:spPr/>
        <p:txBody>
          <a:bodyPr/>
          <a:lstStyle/>
          <a:p>
            <a:fld id="{A66C158C-0AB1-A749-B433-0DEDDDF0FC9A}" type="slidenum">
              <a:rPr lang="en-US" smtClean="0"/>
              <a:t>8</a:t>
            </a:fld>
            <a:endParaRPr lang="en-US"/>
          </a:p>
        </p:txBody>
      </p:sp>
    </p:spTree>
    <p:extLst>
      <p:ext uri="{BB962C8B-B14F-4D97-AF65-F5344CB8AC3E}">
        <p14:creationId xmlns:p14="http://schemas.microsoft.com/office/powerpoint/2010/main" val="3155679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the results merged</a:t>
            </a:r>
            <a:r>
              <a:rPr lang="en-US" baseline="0" dirty="0" smtClean="0"/>
              <a:t> together in one graph. On the X-axis we have the entropy values from the training conditions (how complex the input was) – 2.8, 3.5 etc.</a:t>
            </a:r>
          </a:p>
          <a:p>
            <a:r>
              <a:rPr lang="en-US" baseline="0" dirty="0" smtClean="0"/>
              <a:t>On the Y-axis we have the percentage of YES answers to the question: “Could this string be possible in the language that you heard?” The orange bars show the answers for </a:t>
            </a:r>
            <a:r>
              <a:rPr lang="en-US" baseline="0" dirty="0" err="1" smtClean="0"/>
              <a:t>XXY_trained</a:t>
            </a:r>
            <a:r>
              <a:rPr lang="en-US" baseline="0" dirty="0" smtClean="0"/>
              <a:t>, and the blue bars show the results for </a:t>
            </a:r>
            <a:r>
              <a:rPr lang="en-US" baseline="0" dirty="0" err="1" smtClean="0"/>
              <a:t>XXY_new</a:t>
            </a:r>
            <a:r>
              <a:rPr lang="en-US" baseline="0" dirty="0" smtClean="0"/>
              <a:t> in each entropy condition. </a:t>
            </a:r>
          </a:p>
          <a:p>
            <a:r>
              <a:rPr lang="en-US" baseline="0" dirty="0" smtClean="0"/>
              <a:t>[READ ALL results from slide]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percentages of acceptance for new XXY strings can be interpreted as the probability that the brain will accept the new XXY strings as part of the language. So a probability of 0.8 at an input entropy of 4.8 and a probability of 0.57 at an input entropy of 2.8. </a:t>
            </a:r>
            <a:endParaRPr lang="en-US" dirty="0" smtClean="0"/>
          </a:p>
          <a:p>
            <a:endParaRPr lang="en-US" dirty="0"/>
          </a:p>
        </p:txBody>
      </p:sp>
      <p:sp>
        <p:nvSpPr>
          <p:cNvPr id="4" name="Slide Number Placeholder 3"/>
          <p:cNvSpPr>
            <a:spLocks noGrp="1"/>
          </p:cNvSpPr>
          <p:nvPr>
            <p:ph type="sldNum" sz="quarter" idx="10"/>
          </p:nvPr>
        </p:nvSpPr>
        <p:spPr/>
        <p:txBody>
          <a:bodyPr/>
          <a:lstStyle/>
          <a:p>
            <a:fld id="{A66C158C-0AB1-A749-B433-0DEDDDF0FC9A}" type="slidenum">
              <a:rPr lang="en-US" smtClean="0"/>
              <a:t>9</a:t>
            </a:fld>
            <a:endParaRPr lang="en-US"/>
          </a:p>
        </p:txBody>
      </p:sp>
    </p:spTree>
    <p:extLst>
      <p:ext uri="{BB962C8B-B14F-4D97-AF65-F5344CB8AC3E}">
        <p14:creationId xmlns:p14="http://schemas.microsoft.com/office/powerpoint/2010/main" val="3299982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x-non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dirty="0"/>
          </a:p>
        </p:txBody>
      </p:sp>
      <p:sp>
        <p:nvSpPr>
          <p:cNvPr id="4" name="Date Placeholder 3"/>
          <p:cNvSpPr>
            <a:spLocks noGrp="1"/>
          </p:cNvSpPr>
          <p:nvPr>
            <p:ph type="dt" sz="half" idx="10"/>
          </p:nvPr>
        </p:nvSpPr>
        <p:spPr/>
        <p:txBody>
          <a:bodyPr/>
          <a:lstStyle/>
          <a:p>
            <a:fld id="{BCED3E41-E2DE-48B7-AD25-2C05D8372D60}" type="datetime4">
              <a:rPr lang="en-US" smtClean="0"/>
              <a:pPr/>
              <a:t>March 10, 2016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x-non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C5736DC5-36A0-674D-8A70-4B3E168987BE}" type="datetimeFigureOut">
              <a:rPr lang="en-US" smtClean="0"/>
              <a:t>3/10/16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D7C6B5-5A35-564B-BB49-BF696D92A68A}"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x-non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Date Placeholder 3"/>
          <p:cNvSpPr>
            <a:spLocks noGrp="1"/>
          </p:cNvSpPr>
          <p:nvPr>
            <p:ph type="dt" sz="half" idx="10"/>
          </p:nvPr>
        </p:nvSpPr>
        <p:spPr/>
        <p:txBody>
          <a:bodyPr/>
          <a:lstStyle/>
          <a:p>
            <a:fld id="{C5736DC5-36A0-674D-8A70-4B3E168987BE}" type="datetimeFigureOut">
              <a:rPr lang="en-US" smtClean="0"/>
              <a:t>3/10/16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7C6B5-5A35-564B-BB49-BF696D92A68A}"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x-non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Date Placeholder 3"/>
          <p:cNvSpPr>
            <a:spLocks noGrp="1"/>
          </p:cNvSpPr>
          <p:nvPr>
            <p:ph type="dt" sz="half" idx="10"/>
          </p:nvPr>
        </p:nvSpPr>
        <p:spPr/>
        <p:txBody>
          <a:bodyPr/>
          <a:lstStyle/>
          <a:p>
            <a:fld id="{C5736DC5-36A0-674D-8A70-4B3E168987BE}" type="datetimeFigureOut">
              <a:rPr lang="en-US" smtClean="0"/>
              <a:t>3/10/16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7C6B5-5A35-564B-BB49-BF696D92A68A}"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5" name="Date Placeholder 4"/>
          <p:cNvSpPr>
            <a:spLocks noGrp="1"/>
          </p:cNvSpPr>
          <p:nvPr>
            <p:ph type="dt" sz="half" idx="10"/>
          </p:nvPr>
        </p:nvSpPr>
        <p:spPr/>
        <p:txBody>
          <a:bodyPr/>
          <a:lstStyle/>
          <a:p>
            <a:fld id="{C5736DC5-36A0-674D-8A70-4B3E168987BE}" type="datetimeFigureOut">
              <a:rPr lang="en-US" smtClean="0"/>
              <a:t>3/10/16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D7C6B5-5A35-564B-BB49-BF696D92A68A}"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3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x-none"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C5736DC5-36A0-674D-8A70-4B3E168987BE}" type="datetimeFigureOut">
              <a:rPr lang="en-US" smtClean="0"/>
              <a:t>3/10/16</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5FD889E0-CAB2-4699-909D-B9A88D47ACBE}" type="slidenum">
              <a:rPr lang="en-US" smtClean="0"/>
              <a:t>‹#›</a:t>
            </a:fld>
            <a:endParaRPr lang="en-US"/>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x-none"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x-none"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x-none" smtClean="0"/>
              <a:t>Drag picture to placeholder or click icon to add</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Date Placeholder 3"/>
          <p:cNvSpPr>
            <a:spLocks noGrp="1"/>
          </p:cNvSpPr>
          <p:nvPr>
            <p:ph type="dt" sz="half" idx="10"/>
          </p:nvPr>
        </p:nvSpPr>
        <p:spPr/>
        <p:txBody>
          <a:bodyPr/>
          <a:lstStyle/>
          <a:p>
            <a:fld id="{C5736DC5-36A0-674D-8A70-4B3E168987BE}" type="datetimeFigureOut">
              <a:rPr lang="en-US" smtClean="0"/>
              <a:t>3/10/16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7C6B5-5A35-564B-BB49-BF696D92A68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x-non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dirty="0"/>
          </a:p>
        </p:txBody>
      </p:sp>
      <p:sp>
        <p:nvSpPr>
          <p:cNvPr id="4" name="Date Placeholder 3"/>
          <p:cNvSpPr>
            <a:spLocks noGrp="1"/>
          </p:cNvSpPr>
          <p:nvPr>
            <p:ph type="dt" sz="half" idx="10"/>
          </p:nvPr>
        </p:nvSpPr>
        <p:spPr/>
        <p:txBody>
          <a:bodyPr/>
          <a:lstStyle/>
          <a:p>
            <a:fld id="{C5736DC5-36A0-674D-8A70-4B3E168987BE}" type="datetimeFigureOut">
              <a:rPr lang="en-US" smtClean="0"/>
              <a:t>3/10/16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D7C6B5-5A35-564B-BB49-BF696D92A68A}"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x-non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x-non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48F78D1B-BB73-41B2-8202-C6678B761557}" type="datetime4">
              <a:rPr lang="en-US" smtClean="0"/>
              <a:pPr/>
              <a:t>March 10, 2016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x-non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5" name="Date Placeholder 4"/>
          <p:cNvSpPr>
            <a:spLocks noGrp="1"/>
          </p:cNvSpPr>
          <p:nvPr>
            <p:ph type="dt" sz="half" idx="10"/>
          </p:nvPr>
        </p:nvSpPr>
        <p:spPr/>
        <p:txBody>
          <a:bodyPr/>
          <a:lstStyle/>
          <a:p>
            <a:fld id="{C5736DC5-36A0-674D-8A70-4B3E168987BE}" type="datetimeFigureOut">
              <a:rPr lang="en-US" smtClean="0"/>
              <a:t>3/10/16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D7C6B5-5A35-564B-BB49-BF696D92A68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x-non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7" name="Date Placeholder 6"/>
          <p:cNvSpPr>
            <a:spLocks noGrp="1"/>
          </p:cNvSpPr>
          <p:nvPr>
            <p:ph type="dt" sz="half" idx="10"/>
          </p:nvPr>
        </p:nvSpPr>
        <p:spPr/>
        <p:txBody>
          <a:bodyPr/>
          <a:lstStyle/>
          <a:p>
            <a:fld id="{C5736DC5-36A0-674D-8A70-4B3E168987BE}" type="datetimeFigureOut">
              <a:rPr lang="en-US" smtClean="0"/>
              <a:t>3/10/16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D7C6B5-5A35-564B-BB49-BF696D92A68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a:p>
        </p:txBody>
      </p:sp>
      <p:sp>
        <p:nvSpPr>
          <p:cNvPr id="3" name="Date Placeholder 2"/>
          <p:cNvSpPr>
            <a:spLocks noGrp="1"/>
          </p:cNvSpPr>
          <p:nvPr>
            <p:ph type="dt" sz="half" idx="10"/>
          </p:nvPr>
        </p:nvSpPr>
        <p:spPr/>
        <p:txBody>
          <a:bodyPr/>
          <a:lstStyle/>
          <a:p>
            <a:fld id="{C5736DC5-36A0-674D-8A70-4B3E168987BE}" type="datetimeFigureOut">
              <a:rPr lang="en-US" smtClean="0"/>
              <a:t>3/10/16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D7C6B5-5A35-564B-BB49-BF696D92A68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736DC5-36A0-674D-8A70-4B3E168987BE}" type="datetimeFigureOut">
              <a:rPr lang="en-US" smtClean="0"/>
              <a:t>3/10/16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D7C6B5-5A35-564B-BB49-BF696D92A68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x-non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C5736DC5-36A0-674D-8A70-4B3E168987BE}" type="datetimeFigureOut">
              <a:rPr lang="en-US" smtClean="0"/>
              <a:t>3/10/16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x-non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C5736DC5-36A0-674D-8A70-4B3E168987BE}" type="datetimeFigureOut">
              <a:rPr lang="en-US" smtClean="0"/>
              <a:t>3/10/16</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95D7C6B5-5A35-564B-BB49-BF696D92A68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5468" r:id="rId1"/>
    <p:sldLayoutId id="2147485469" r:id="rId2"/>
    <p:sldLayoutId id="2147485470" r:id="rId3"/>
    <p:sldLayoutId id="2147485471" r:id="rId4"/>
    <p:sldLayoutId id="2147485472" r:id="rId5"/>
    <p:sldLayoutId id="2147485473" r:id="rId6"/>
    <p:sldLayoutId id="2147485474" r:id="rId7"/>
    <p:sldLayoutId id="2147485475" r:id="rId8"/>
    <p:sldLayoutId id="2147485476" r:id="rId9"/>
    <p:sldLayoutId id="2147485477" r:id="rId10"/>
    <p:sldLayoutId id="2147485478" r:id="rId11"/>
    <p:sldLayoutId id="2147485479" r:id="rId12"/>
    <p:sldLayoutId id="2147485480" r:id="rId13"/>
    <p:sldLayoutId id="2147485481" r:id="rId14"/>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1" Type="http://schemas.openxmlformats.org/officeDocument/2006/relationships/diagramColors" Target="../diagrams/colors8.xml"/><Relationship Id="rId12" Type="http://schemas.microsoft.com/office/2007/relationships/diagramDrawing" Target="../diagrams/drawing8.xml"/><Relationship Id="rId1" Type="http://schemas.openxmlformats.org/officeDocument/2006/relationships/slideLayout" Target="../slideLayouts/slideLayout14.xml"/><Relationship Id="rId2" Type="http://schemas.openxmlformats.org/officeDocument/2006/relationships/notesSlide" Target="../notesSlides/notesSlide11.xml"/><Relationship Id="rId3" Type="http://schemas.openxmlformats.org/officeDocument/2006/relationships/diagramData" Target="../diagrams/data7.xml"/><Relationship Id="rId4" Type="http://schemas.openxmlformats.org/officeDocument/2006/relationships/diagramLayout" Target="../diagrams/layout7.xml"/><Relationship Id="rId5" Type="http://schemas.openxmlformats.org/officeDocument/2006/relationships/diagramQuickStyle" Target="../diagrams/quickStyle7.xml"/><Relationship Id="rId6" Type="http://schemas.openxmlformats.org/officeDocument/2006/relationships/diagramColors" Target="../diagrams/colors7.xml"/><Relationship Id="rId7" Type="http://schemas.microsoft.com/office/2007/relationships/diagramDrawing" Target="../diagrams/drawing7.xml"/><Relationship Id="rId8" Type="http://schemas.openxmlformats.org/officeDocument/2006/relationships/diagramData" Target="../diagrams/data8.xml"/><Relationship Id="rId9" Type="http://schemas.openxmlformats.org/officeDocument/2006/relationships/diagramLayout" Target="../diagrams/layout8.xml"/><Relationship Id="rId10"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1" Type="http://schemas.openxmlformats.org/officeDocument/2006/relationships/diagramColors" Target="../diagrams/colors3.xml"/><Relationship Id="rId12" Type="http://schemas.microsoft.com/office/2007/relationships/diagramDrawing" Target="../diagrams/drawing3.xml"/><Relationship Id="rId1" Type="http://schemas.openxmlformats.org/officeDocument/2006/relationships/slideLayout" Target="../slideLayouts/slideLayout9.xml"/><Relationship Id="rId2" Type="http://schemas.openxmlformats.org/officeDocument/2006/relationships/notesSlide" Target="../notesSlides/notesSlide4.xml"/><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8" Type="http://schemas.openxmlformats.org/officeDocument/2006/relationships/diagramData" Target="../diagrams/data3.xml"/><Relationship Id="rId9" Type="http://schemas.openxmlformats.org/officeDocument/2006/relationships/diagramLayout" Target="../diagrams/layout3.xml"/><Relationship Id="rId10"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1" Type="http://schemas.openxmlformats.org/officeDocument/2006/relationships/diagramColors" Target="../diagrams/colors6.xml"/><Relationship Id="rId12" Type="http://schemas.microsoft.com/office/2007/relationships/diagramDrawing" Target="../diagrams/drawing6.xml"/><Relationship Id="rId1" Type="http://schemas.openxmlformats.org/officeDocument/2006/relationships/slideLayout" Target="../slideLayouts/slideLayout9.xml"/><Relationship Id="rId2" Type="http://schemas.openxmlformats.org/officeDocument/2006/relationships/notesSlide" Target="../notesSlides/notesSlide6.xml"/><Relationship Id="rId3" Type="http://schemas.openxmlformats.org/officeDocument/2006/relationships/diagramData" Target="../diagrams/data5.xml"/><Relationship Id="rId4" Type="http://schemas.openxmlformats.org/officeDocument/2006/relationships/diagramLayout" Target="../diagrams/layout5.xml"/><Relationship Id="rId5" Type="http://schemas.openxmlformats.org/officeDocument/2006/relationships/diagramQuickStyle" Target="../diagrams/quickStyle5.xml"/><Relationship Id="rId6" Type="http://schemas.openxmlformats.org/officeDocument/2006/relationships/diagramColors" Target="../diagrams/colors5.xml"/><Relationship Id="rId7" Type="http://schemas.microsoft.com/office/2007/relationships/diagramDrawing" Target="../diagrams/drawing5.xml"/><Relationship Id="rId8" Type="http://schemas.openxmlformats.org/officeDocument/2006/relationships/diagramData" Target="../diagrams/data6.xml"/><Relationship Id="rId9" Type="http://schemas.openxmlformats.org/officeDocument/2006/relationships/diagramLayout" Target="../diagrams/layout6.xml"/><Relationship Id="rId10"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4" Type="http://schemas.openxmlformats.org/officeDocument/2006/relationships/chart" Target="../charts/chart2.xml"/><Relationship Id="rId1" Type="http://schemas.openxmlformats.org/officeDocument/2006/relationships/slideLayout" Target="../slideLayouts/slideLayout1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031" y="721896"/>
            <a:ext cx="8056563" cy="2018376"/>
          </a:xfrm>
        </p:spPr>
        <p:txBody>
          <a:bodyPr>
            <a:noAutofit/>
          </a:bodyPr>
          <a:lstStyle/>
          <a:p>
            <a:r>
              <a:rPr lang="en-US" sz="4000" b="1" dirty="0" smtClean="0">
                <a:solidFill>
                  <a:schemeClr val="accent3"/>
                </a:solidFill>
                <a:latin typeface="Candara"/>
                <a:cs typeface="Candara"/>
              </a:rPr>
              <a:t>INPUT COMPLEXITY</a:t>
            </a:r>
            <a:br>
              <a:rPr lang="en-US" sz="4000" b="1" dirty="0" smtClean="0">
                <a:solidFill>
                  <a:schemeClr val="accent3"/>
                </a:solidFill>
                <a:latin typeface="Candara"/>
                <a:cs typeface="Candara"/>
              </a:rPr>
            </a:br>
            <a:r>
              <a:rPr lang="en-US" sz="4000" b="1" dirty="0" smtClean="0">
                <a:solidFill>
                  <a:srgbClr val="0070C0"/>
                </a:solidFill>
                <a:latin typeface="Candara"/>
                <a:cs typeface="Candara"/>
              </a:rPr>
              <a:t>&amp;</a:t>
            </a:r>
            <a:r>
              <a:rPr lang="en-US" sz="4000" b="1" dirty="0">
                <a:solidFill>
                  <a:schemeClr val="accent3"/>
                </a:solidFill>
                <a:latin typeface="Candara"/>
                <a:cs typeface="Candara"/>
              </a:rPr>
              <a:t/>
            </a:r>
            <a:br>
              <a:rPr lang="en-US" sz="4000" b="1" dirty="0">
                <a:solidFill>
                  <a:schemeClr val="accent3"/>
                </a:solidFill>
                <a:latin typeface="Candara"/>
                <a:cs typeface="Candara"/>
              </a:rPr>
            </a:br>
            <a:r>
              <a:rPr lang="en-US" sz="4000" b="1" dirty="0">
                <a:solidFill>
                  <a:schemeClr val="accent3"/>
                </a:solidFill>
                <a:latin typeface="Candara"/>
                <a:cs typeface="Candara"/>
              </a:rPr>
              <a:t> RULE INDUCTION</a:t>
            </a:r>
          </a:p>
        </p:txBody>
      </p:sp>
      <p:sp>
        <p:nvSpPr>
          <p:cNvPr id="3" name="Subtitle 2"/>
          <p:cNvSpPr>
            <a:spLocks noGrp="1"/>
          </p:cNvSpPr>
          <p:nvPr>
            <p:ph type="body" idx="1"/>
          </p:nvPr>
        </p:nvSpPr>
        <p:spPr>
          <a:xfrm>
            <a:off x="2631210" y="3069936"/>
            <a:ext cx="3835400" cy="662709"/>
          </a:xfrm>
        </p:spPr>
        <p:txBody>
          <a:bodyPr>
            <a:normAutofit/>
          </a:bodyPr>
          <a:lstStyle/>
          <a:p>
            <a:r>
              <a:rPr lang="en-US" sz="3200" b="1" dirty="0" smtClean="0">
                <a:solidFill>
                  <a:schemeClr val="tx2">
                    <a:lumMod val="50000"/>
                    <a:lumOff val="50000"/>
                  </a:schemeClr>
                </a:solidFill>
                <a:latin typeface="Candara"/>
                <a:cs typeface="Candara"/>
              </a:rPr>
              <a:t>An Entropy Model</a:t>
            </a:r>
            <a:endParaRPr lang="en-US" sz="3200" b="1" dirty="0">
              <a:solidFill>
                <a:schemeClr val="tx2">
                  <a:lumMod val="50000"/>
                  <a:lumOff val="50000"/>
                </a:schemeClr>
              </a:solidFill>
              <a:latin typeface="Candara"/>
              <a:cs typeface="Candara"/>
            </a:endParaRPr>
          </a:p>
        </p:txBody>
      </p:sp>
      <p:sp>
        <p:nvSpPr>
          <p:cNvPr id="4" name="Subtitle 2"/>
          <p:cNvSpPr txBox="1">
            <a:spLocks/>
          </p:cNvSpPr>
          <p:nvPr/>
        </p:nvSpPr>
        <p:spPr>
          <a:xfrm>
            <a:off x="0" y="5883695"/>
            <a:ext cx="5795818" cy="761307"/>
          </a:xfrm>
          <a:prstGeom prst="rect">
            <a:avLst/>
          </a:prstGeom>
        </p:spPr>
        <p:txBody>
          <a:bodyPr vert="horz" lIns="91440" tIns="0" rIns="91440" bIns="0" rtlCol="0">
            <a:noAutofit/>
          </a:bodyPr>
          <a:lstStyle>
            <a:lvl1pPr marL="0" indent="0" algn="ctr" defTabSz="914400" rtl="0" eaLnBrk="1" latinLnBrk="0" hangingPunct="1">
              <a:spcBef>
                <a:spcPts val="300"/>
              </a:spcBef>
              <a:buClr>
                <a:schemeClr val="accent1"/>
              </a:buClr>
              <a:buSzPct val="90000"/>
              <a:buFont typeface="Wingdings" pitchFamily="2" charset="2"/>
              <a:buNone/>
              <a:defRPr sz="1800" kern="1200">
                <a:solidFill>
                  <a:schemeClr val="bg1"/>
                </a:solidFill>
                <a:latin typeface="+mj-lt"/>
                <a:ea typeface="+mn-ea"/>
                <a:cs typeface="+mn-cs"/>
              </a:defRPr>
            </a:lvl1pPr>
            <a:lvl2pPr marL="457200" indent="0" algn="ctr" defTabSz="914400" rtl="0" eaLnBrk="1" latinLnBrk="0" hangingPunct="1">
              <a:spcBef>
                <a:spcPts val="600"/>
              </a:spcBef>
              <a:buClr>
                <a:schemeClr val="accent1">
                  <a:lumMod val="60000"/>
                  <a:lumOff val="40000"/>
                </a:schemeClr>
              </a:buClr>
              <a:buSzPct val="90000"/>
              <a:buFont typeface="Wingdings" pitchFamily="2" charset="2"/>
              <a:buNone/>
              <a:defRPr sz="2000" kern="1200">
                <a:solidFill>
                  <a:schemeClr val="tx1">
                    <a:tint val="75000"/>
                  </a:schemeClr>
                </a:solidFill>
                <a:latin typeface="+mn-lt"/>
                <a:ea typeface="+mn-ea"/>
                <a:cs typeface="+mn-cs"/>
              </a:defRPr>
            </a:lvl2pPr>
            <a:lvl3pPr marL="914400" indent="0" algn="ctr" defTabSz="914400" rtl="0" eaLnBrk="1" latinLnBrk="0" hangingPunct="1">
              <a:spcBef>
                <a:spcPts val="600"/>
              </a:spcBef>
              <a:buClr>
                <a:schemeClr val="accent1"/>
              </a:buClr>
              <a:buSzPct val="90000"/>
              <a:buFont typeface="Wingdings" pitchFamily="2" charset="2"/>
              <a:buNone/>
              <a:defRPr sz="1800" kern="1200">
                <a:solidFill>
                  <a:schemeClr val="tx1">
                    <a:tint val="75000"/>
                  </a:schemeClr>
                </a:solidFill>
                <a:latin typeface="+mn-lt"/>
                <a:ea typeface="+mn-ea"/>
                <a:cs typeface="+mn-cs"/>
              </a:defRPr>
            </a:lvl3pPr>
            <a:lvl4pPr marL="1371600" indent="0" algn="ctr" defTabSz="914400" rtl="0" eaLnBrk="1" latinLnBrk="0" hangingPunct="1">
              <a:spcBef>
                <a:spcPts val="600"/>
              </a:spcBef>
              <a:buClr>
                <a:schemeClr val="accent1">
                  <a:lumMod val="60000"/>
                  <a:lumOff val="40000"/>
                </a:schemeClr>
              </a:buClr>
              <a:buSzPct val="90000"/>
              <a:buFont typeface="Wingdings" pitchFamily="2" charset="2"/>
              <a:buNone/>
              <a:defRPr sz="1800" kern="1200">
                <a:solidFill>
                  <a:schemeClr val="tx1">
                    <a:tint val="75000"/>
                  </a:schemeClr>
                </a:solidFill>
                <a:latin typeface="+mn-lt"/>
                <a:ea typeface="+mn-ea"/>
                <a:cs typeface="+mn-cs"/>
              </a:defRPr>
            </a:lvl4pPr>
            <a:lvl5pPr marL="1828800" indent="0" algn="ctr" defTabSz="914400" rtl="0" eaLnBrk="1" latinLnBrk="0" hangingPunct="1">
              <a:spcBef>
                <a:spcPts val="600"/>
              </a:spcBef>
              <a:buClr>
                <a:schemeClr val="accent1"/>
              </a:buClr>
              <a:buSzPct val="90000"/>
              <a:buFont typeface="Wingdings" pitchFamily="2" charset="2"/>
              <a:buNone/>
              <a:defRP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lumMod val="60000"/>
                  <a:lumOff val="40000"/>
                </a:schemeClr>
              </a:buClr>
              <a:buSzPct val="90000"/>
              <a:buFont typeface="Wingdings" pitchFamily="2" charset="2"/>
              <a:buNone/>
              <a:defRPr lang="en-US" sz="18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1"/>
              </a:buClr>
              <a:buSzPct val="90000"/>
              <a:buFont typeface="Wingdings" pitchFamily="2" charset="2"/>
              <a:buNone/>
              <a:defRPr lang="en-US" sz="18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1">
                  <a:lumMod val="60000"/>
                  <a:lumOff val="40000"/>
                </a:schemeClr>
              </a:buClr>
              <a:buSzPct val="90000"/>
              <a:buFont typeface="Wingdings" pitchFamily="2" charset="2"/>
              <a:buNone/>
              <a:defRPr lang="en-US" sz="18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1"/>
              </a:buClr>
              <a:buSzPct val="90000"/>
              <a:buFont typeface="Wingdings" pitchFamily="2" charset="2"/>
              <a:buNone/>
              <a:defRPr lang="en-US" sz="1800" kern="1200">
                <a:solidFill>
                  <a:schemeClr val="tx1">
                    <a:tint val="75000"/>
                  </a:schemeClr>
                </a:solidFill>
                <a:latin typeface="+mn-lt"/>
                <a:ea typeface="+mn-ea"/>
                <a:cs typeface="+mn-cs"/>
              </a:defRPr>
            </a:lvl9pPr>
          </a:lstStyle>
          <a:p>
            <a:pPr algn="l"/>
            <a:r>
              <a:rPr lang="en-US" sz="2000" b="1" dirty="0" smtClean="0">
                <a:solidFill>
                  <a:schemeClr val="accent3"/>
                </a:solidFill>
                <a:latin typeface="Candara"/>
                <a:cs typeface="Candara"/>
              </a:rPr>
              <a:t>Silvia </a:t>
            </a:r>
            <a:r>
              <a:rPr lang="en-US" sz="2000" b="1" dirty="0" err="1" smtClean="0">
                <a:solidFill>
                  <a:schemeClr val="accent3"/>
                </a:solidFill>
                <a:latin typeface="Candara"/>
                <a:cs typeface="Candara"/>
              </a:rPr>
              <a:t>Rădulescu</a:t>
            </a:r>
            <a:r>
              <a:rPr lang="en-US" sz="2000" b="1" dirty="0">
                <a:solidFill>
                  <a:schemeClr val="accent3"/>
                </a:solidFill>
                <a:latin typeface="Candara"/>
                <a:cs typeface="Candara"/>
              </a:rPr>
              <a:t>, Frank </a:t>
            </a:r>
            <a:r>
              <a:rPr lang="en-US" sz="2000" b="1" dirty="0" err="1" smtClean="0">
                <a:solidFill>
                  <a:schemeClr val="accent3"/>
                </a:solidFill>
                <a:latin typeface="Candara"/>
                <a:cs typeface="Candara"/>
              </a:rPr>
              <a:t>Wijnen</a:t>
            </a:r>
            <a:r>
              <a:rPr lang="en-US" sz="2000" b="1" dirty="0" smtClean="0">
                <a:solidFill>
                  <a:schemeClr val="accent3"/>
                </a:solidFill>
                <a:latin typeface="Candara"/>
                <a:cs typeface="Candara"/>
              </a:rPr>
              <a:t>, Sergey </a:t>
            </a:r>
            <a:r>
              <a:rPr lang="en-US" sz="2000" b="1" dirty="0" err="1" smtClean="0">
                <a:solidFill>
                  <a:schemeClr val="accent3"/>
                </a:solidFill>
                <a:latin typeface="Candara"/>
                <a:cs typeface="Candara"/>
              </a:rPr>
              <a:t>Avrutin</a:t>
            </a:r>
            <a:r>
              <a:rPr lang="en-US" sz="2000" b="1" dirty="0" smtClean="0">
                <a:solidFill>
                  <a:schemeClr val="accent3"/>
                </a:solidFill>
                <a:latin typeface="Candara"/>
                <a:cs typeface="Candara"/>
              </a:rPr>
              <a:t> </a:t>
            </a:r>
          </a:p>
          <a:p>
            <a:pPr algn="l"/>
            <a:r>
              <a:rPr lang="en-US" sz="2000" b="1" dirty="0" smtClean="0">
                <a:solidFill>
                  <a:schemeClr val="accent3"/>
                </a:solidFill>
                <a:latin typeface="Candara"/>
                <a:cs typeface="Candara"/>
              </a:rPr>
              <a:t>Utrecht University (The Netherlands)</a:t>
            </a:r>
            <a:endParaRPr lang="en-US" sz="2000" b="1" dirty="0">
              <a:solidFill>
                <a:schemeClr val="accent3"/>
              </a:solidFill>
              <a:latin typeface="Candara"/>
              <a:cs typeface="Candara"/>
            </a:endParaRPr>
          </a:p>
        </p:txBody>
      </p:sp>
    </p:spTree>
    <p:extLst>
      <p:ext uri="{BB962C8B-B14F-4D97-AF65-F5344CB8AC3E}">
        <p14:creationId xmlns:p14="http://schemas.microsoft.com/office/powerpoint/2010/main" val="27960196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2826" y="448767"/>
            <a:ext cx="8129729" cy="461665"/>
          </a:xfrm>
          <a:prstGeom prst="rect">
            <a:avLst/>
          </a:prstGeom>
          <a:noFill/>
        </p:spPr>
        <p:txBody>
          <a:bodyPr wrap="square" rtlCol="0">
            <a:spAutoFit/>
          </a:bodyPr>
          <a:lstStyle/>
          <a:p>
            <a:pPr algn="ctr"/>
            <a:r>
              <a:rPr lang="en-US" sz="2400" b="1" dirty="0" smtClean="0">
                <a:solidFill>
                  <a:schemeClr val="accent3"/>
                </a:solidFill>
                <a:latin typeface="Candara"/>
                <a:ea typeface="Trebuchet MS"/>
                <a:cs typeface="Candara"/>
                <a:sym typeface="Trebuchet MS"/>
              </a:rPr>
              <a:t>Information load regarding the structure (rules)</a:t>
            </a:r>
            <a:endParaRPr lang="en-US" sz="2400" b="1" dirty="0">
              <a:solidFill>
                <a:schemeClr val="accent3"/>
              </a:solidFill>
              <a:latin typeface="Candara"/>
              <a:cs typeface="Candara"/>
            </a:endParaRPr>
          </a:p>
        </p:txBody>
      </p:sp>
      <p:sp>
        <p:nvSpPr>
          <p:cNvPr id="14" name="TextBox 13"/>
          <p:cNvSpPr txBox="1"/>
          <p:nvPr/>
        </p:nvSpPr>
        <p:spPr>
          <a:xfrm>
            <a:off x="492642" y="1499973"/>
            <a:ext cx="3720763" cy="5078313"/>
          </a:xfrm>
          <a:prstGeom prst="rect">
            <a:avLst/>
          </a:prstGeom>
          <a:noFill/>
        </p:spPr>
        <p:txBody>
          <a:bodyPr wrap="square" rtlCol="0">
            <a:spAutoFit/>
          </a:bodyPr>
          <a:lstStyle/>
          <a:p>
            <a:r>
              <a:rPr lang="en-US" dirty="0" smtClean="0">
                <a:solidFill>
                  <a:srgbClr val="0000FF"/>
                </a:solidFill>
                <a:latin typeface="Candara"/>
                <a:ea typeface="Trebuchet MS"/>
                <a:cs typeface="Candara"/>
                <a:sym typeface="Trebuchet MS"/>
              </a:rPr>
              <a:t>What is information?</a:t>
            </a:r>
          </a:p>
          <a:p>
            <a:endParaRPr lang="en-US" dirty="0" smtClean="0">
              <a:solidFill>
                <a:srgbClr val="0000FF"/>
              </a:solidFill>
              <a:latin typeface="Candara"/>
              <a:ea typeface="Trebuchet MS"/>
              <a:cs typeface="Candara"/>
              <a:sym typeface="Trebuchet MS"/>
            </a:endParaRPr>
          </a:p>
          <a:p>
            <a:r>
              <a:rPr lang="en-US" dirty="0" smtClean="0">
                <a:solidFill>
                  <a:srgbClr val="0000FF"/>
                </a:solidFill>
                <a:latin typeface="Candara"/>
                <a:ea typeface="Trebuchet MS"/>
                <a:cs typeface="Candara"/>
                <a:sym typeface="Trebuchet MS"/>
              </a:rPr>
              <a:t>→ a quantitative measure of how uncertain we are about the structure when exposed to a certain input entropy</a:t>
            </a:r>
          </a:p>
          <a:p>
            <a:endParaRPr lang="en-US" dirty="0" smtClean="0">
              <a:solidFill>
                <a:srgbClr val="0000FF"/>
              </a:solidFill>
              <a:latin typeface="Candara"/>
              <a:ea typeface="Trebuchet MS"/>
              <a:cs typeface="Candara"/>
              <a:sym typeface="Trebuchet MS"/>
            </a:endParaRPr>
          </a:p>
          <a:p>
            <a:endParaRPr lang="en-US" dirty="0" smtClean="0">
              <a:solidFill>
                <a:srgbClr val="0000FF"/>
              </a:solidFill>
              <a:latin typeface="Candara"/>
              <a:ea typeface="Trebuchet MS"/>
              <a:cs typeface="Candara"/>
              <a:sym typeface="Trebuchet MS"/>
            </a:endParaRPr>
          </a:p>
          <a:p>
            <a:endParaRPr lang="en-US" dirty="0" smtClean="0">
              <a:solidFill>
                <a:srgbClr val="0000FF"/>
              </a:solidFill>
              <a:latin typeface="Candara"/>
              <a:ea typeface="Trebuchet MS"/>
              <a:cs typeface="Candara"/>
              <a:sym typeface="Trebuchet MS"/>
            </a:endParaRPr>
          </a:p>
          <a:p>
            <a:endParaRPr lang="en-US" dirty="0" smtClean="0">
              <a:solidFill>
                <a:srgbClr val="0000FF"/>
              </a:solidFill>
              <a:latin typeface="Candara"/>
              <a:ea typeface="Trebuchet MS"/>
              <a:cs typeface="Candara"/>
              <a:sym typeface="Trebuchet MS"/>
            </a:endParaRPr>
          </a:p>
          <a:p>
            <a:endParaRPr lang="en-US" sz="2400" dirty="0" smtClean="0">
              <a:solidFill>
                <a:srgbClr val="0000FF"/>
              </a:solidFill>
              <a:latin typeface="Candara"/>
              <a:ea typeface="Trebuchet MS"/>
              <a:cs typeface="Candara"/>
              <a:sym typeface="Trebuchet MS"/>
            </a:endParaRPr>
          </a:p>
          <a:p>
            <a:r>
              <a:rPr lang="en-US" sz="2400" dirty="0" smtClean="0">
                <a:solidFill>
                  <a:srgbClr val="0000FF"/>
                </a:solidFill>
                <a:latin typeface="Candara"/>
                <a:ea typeface="Trebuchet MS"/>
                <a:cs typeface="Candara"/>
                <a:sym typeface="Trebuchet MS"/>
              </a:rPr>
              <a:t>The </a:t>
            </a:r>
            <a:r>
              <a:rPr lang="en-US" sz="2400" dirty="0">
                <a:solidFill>
                  <a:srgbClr val="0000FF"/>
                </a:solidFill>
                <a:latin typeface="Candara"/>
                <a:ea typeface="Trebuchet MS"/>
                <a:cs typeface="Candara"/>
                <a:sym typeface="Trebuchet MS"/>
              </a:rPr>
              <a:t>uncertainty about structure decreases </a:t>
            </a:r>
            <a:r>
              <a:rPr lang="en-US" sz="2400" dirty="0" smtClean="0">
                <a:solidFill>
                  <a:srgbClr val="0000FF"/>
                </a:solidFill>
                <a:latin typeface="Candara"/>
                <a:ea typeface="Trebuchet MS"/>
                <a:cs typeface="Candara"/>
                <a:sym typeface="Trebuchet MS"/>
              </a:rPr>
              <a:t>logarithmically,</a:t>
            </a:r>
            <a:endParaRPr lang="en-US" sz="2400" dirty="0"/>
          </a:p>
          <a:p>
            <a:r>
              <a:rPr lang="en-US" sz="2400" dirty="0" smtClean="0">
                <a:solidFill>
                  <a:srgbClr val="0000FF"/>
                </a:solidFill>
                <a:latin typeface="Candara"/>
                <a:ea typeface="Trebuchet MS"/>
                <a:cs typeface="Candara"/>
                <a:sym typeface="Trebuchet MS"/>
              </a:rPr>
              <a:t>as the input entropy increases.</a:t>
            </a:r>
          </a:p>
        </p:txBody>
      </p:sp>
      <p:sp>
        <p:nvSpPr>
          <p:cNvPr id="15" name="TextBox 14"/>
          <p:cNvSpPr txBox="1"/>
          <p:nvPr/>
        </p:nvSpPr>
        <p:spPr>
          <a:xfrm>
            <a:off x="8833555" y="110213"/>
            <a:ext cx="225778" cy="338554"/>
          </a:xfrm>
          <a:prstGeom prst="rect">
            <a:avLst/>
          </a:prstGeom>
          <a:noFill/>
        </p:spPr>
        <p:txBody>
          <a:bodyPr wrap="square" rtlCol="0">
            <a:spAutoFit/>
          </a:bodyPr>
          <a:lstStyle/>
          <a:p>
            <a:r>
              <a:rPr lang="en-US" sz="1600" b="1" dirty="0" smtClean="0">
                <a:solidFill>
                  <a:srgbClr val="0000FF"/>
                </a:solidFill>
              </a:rPr>
              <a:t>9</a:t>
            </a:r>
            <a:endParaRPr lang="en-US" sz="1600" b="1" dirty="0">
              <a:solidFill>
                <a:srgbClr val="0000FF"/>
              </a:solidFill>
            </a:endParaRPr>
          </a:p>
        </p:txBody>
      </p:sp>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213405" y="1966067"/>
            <a:ext cx="4930595" cy="3315128"/>
          </a:xfrm>
          <a:prstGeom prst="rect">
            <a:avLst/>
          </a:prstGeom>
        </p:spPr>
      </p:pic>
      <p:sp>
        <p:nvSpPr>
          <p:cNvPr id="2" name="TextBox 1"/>
          <p:cNvSpPr txBox="1"/>
          <p:nvPr/>
        </p:nvSpPr>
        <p:spPr>
          <a:xfrm>
            <a:off x="5286375" y="5421909"/>
            <a:ext cx="3547180" cy="553998"/>
          </a:xfrm>
          <a:prstGeom prst="rect">
            <a:avLst/>
          </a:prstGeom>
          <a:noFill/>
        </p:spPr>
        <p:txBody>
          <a:bodyPr wrap="square" rtlCol="0">
            <a:spAutoFit/>
          </a:bodyPr>
          <a:lstStyle/>
          <a:p>
            <a:pPr algn="ctr"/>
            <a:r>
              <a:rPr lang="en-US" sz="1500" b="1">
                <a:solidFill>
                  <a:schemeClr val="accent3"/>
                </a:solidFill>
              </a:rPr>
              <a:t>I</a:t>
            </a:r>
            <a:r>
              <a:rPr lang="en-US" sz="1500" b="1" smtClean="0">
                <a:solidFill>
                  <a:schemeClr val="accent3"/>
                </a:solidFill>
              </a:rPr>
              <a:t>nformation </a:t>
            </a:r>
            <a:r>
              <a:rPr lang="en-US" sz="1500" b="1" dirty="0">
                <a:solidFill>
                  <a:schemeClr val="accent3"/>
                </a:solidFill>
              </a:rPr>
              <a:t>load for the </a:t>
            </a:r>
            <a:r>
              <a:rPr lang="en-US" sz="1500" b="1">
                <a:solidFill>
                  <a:schemeClr val="accent3"/>
                </a:solidFill>
              </a:rPr>
              <a:t>six </a:t>
            </a:r>
            <a:r>
              <a:rPr lang="en-US" sz="1500" b="1" smtClean="0">
                <a:solidFill>
                  <a:schemeClr val="accent3"/>
                </a:solidFill>
              </a:rPr>
              <a:t>values </a:t>
            </a:r>
            <a:r>
              <a:rPr lang="en-US" sz="1500" b="1" dirty="0">
                <a:solidFill>
                  <a:schemeClr val="accent3"/>
                </a:solidFill>
              </a:rPr>
              <a:t>of acceptance of new XXY strings</a:t>
            </a:r>
          </a:p>
        </p:txBody>
      </p:sp>
    </p:spTree>
    <p:extLst>
      <p:ext uri="{BB962C8B-B14F-4D97-AF65-F5344CB8AC3E}">
        <p14:creationId xmlns:p14="http://schemas.microsoft.com/office/powerpoint/2010/main" val="41818932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1916" y="260825"/>
            <a:ext cx="5992084" cy="2854907"/>
          </a:xfrm>
        </p:spPr>
        <p:txBody>
          <a:bodyPr>
            <a:normAutofit fontScale="90000"/>
          </a:bodyPr>
          <a:lstStyle/>
          <a:p>
            <a:r>
              <a:rPr lang="en-US" sz="3100" b="1" dirty="0" smtClean="0">
                <a:solidFill>
                  <a:schemeClr val="accent3"/>
                </a:solidFill>
                <a:latin typeface="Candara"/>
                <a:cs typeface="Candara"/>
              </a:rPr>
              <a:t>Conclusions</a:t>
            </a:r>
            <a:r>
              <a:rPr lang="en-US" sz="1600" b="1" dirty="0" smtClean="0">
                <a:solidFill>
                  <a:srgbClr val="0000FF"/>
                </a:solidFill>
                <a:latin typeface="Candara"/>
                <a:cs typeface="Candara"/>
              </a:rPr>
              <a:t/>
            </a:r>
            <a:br>
              <a:rPr lang="en-US" sz="1600" b="1" dirty="0" smtClean="0">
                <a:solidFill>
                  <a:srgbClr val="0000FF"/>
                </a:solidFill>
                <a:latin typeface="Candara"/>
                <a:cs typeface="Candara"/>
              </a:rPr>
            </a:br>
            <a:r>
              <a:rPr lang="en-US" sz="1600" b="1" dirty="0" smtClean="0">
                <a:solidFill>
                  <a:srgbClr val="0000FF"/>
                </a:solidFill>
                <a:latin typeface="Candara"/>
                <a:cs typeface="Candara"/>
              </a:rPr>
              <a:t/>
            </a:r>
            <a:br>
              <a:rPr lang="en-US" sz="1600" b="1" dirty="0" smtClean="0">
                <a:solidFill>
                  <a:srgbClr val="0000FF"/>
                </a:solidFill>
                <a:latin typeface="Candara"/>
                <a:cs typeface="Candara"/>
              </a:rPr>
            </a:br>
            <a:r>
              <a:rPr lang="en-US" sz="2100" dirty="0" smtClean="0">
                <a:solidFill>
                  <a:srgbClr val="0000FF"/>
                </a:solidFill>
                <a:latin typeface="Candara"/>
                <a:ea typeface="Trebuchet MS"/>
                <a:cs typeface="Candara"/>
                <a:sym typeface="Trebuchet MS"/>
              </a:rPr>
              <a:t>→ </a:t>
            </a:r>
            <a:r>
              <a:rPr lang="en-US" sz="2100" dirty="0" smtClean="0">
                <a:solidFill>
                  <a:srgbClr val="0000FF"/>
                </a:solidFill>
                <a:latin typeface="Candara"/>
                <a:cs typeface="Candara"/>
              </a:rPr>
              <a:t>the tendency to abstract away from the memorized input increases as the input complexity (entropy) increases</a:t>
            </a:r>
            <a:br>
              <a:rPr lang="en-US" sz="2100" dirty="0" smtClean="0">
                <a:solidFill>
                  <a:srgbClr val="0000FF"/>
                </a:solidFill>
                <a:latin typeface="Candara"/>
                <a:cs typeface="Candara"/>
              </a:rPr>
            </a:br>
            <a:r>
              <a:rPr lang="en-US" sz="2100" dirty="0" smtClean="0">
                <a:solidFill>
                  <a:srgbClr val="0000FF"/>
                </a:solidFill>
                <a:latin typeface="Candara"/>
                <a:cs typeface="Candara"/>
              </a:rPr>
              <a:t/>
            </a:r>
            <a:br>
              <a:rPr lang="en-US" sz="2100" dirty="0" smtClean="0">
                <a:solidFill>
                  <a:srgbClr val="0000FF"/>
                </a:solidFill>
                <a:latin typeface="Candara"/>
                <a:cs typeface="Candara"/>
              </a:rPr>
            </a:br>
            <a:r>
              <a:rPr lang="en-US" sz="2100" dirty="0" smtClean="0">
                <a:solidFill>
                  <a:srgbClr val="0000FF"/>
                </a:solidFill>
                <a:latin typeface="Candara"/>
                <a:ea typeface="Trebuchet MS"/>
                <a:cs typeface="Candara"/>
                <a:sym typeface="Trebuchet MS"/>
              </a:rPr>
              <a:t>→ perceptually-bound generalization and category-based generalization are outcomes of the same learning mechanism → create rules in response to the degree of entropy in the input to prevent channel overloading</a:t>
            </a:r>
            <a:endParaRPr lang="en-US" sz="2100" b="1" dirty="0">
              <a:solidFill>
                <a:srgbClr val="0000FF"/>
              </a:solidFill>
              <a:latin typeface="Candara"/>
              <a:cs typeface="Candara"/>
            </a:endParaRPr>
          </a:p>
        </p:txBody>
      </p:sp>
      <p:sp>
        <p:nvSpPr>
          <p:cNvPr id="3" name="Text Placeholder 2"/>
          <p:cNvSpPr>
            <a:spLocks noGrp="1"/>
          </p:cNvSpPr>
          <p:nvPr>
            <p:ph type="body" sz="half" idx="2"/>
          </p:nvPr>
        </p:nvSpPr>
        <p:spPr>
          <a:xfrm>
            <a:off x="3779240" y="3534184"/>
            <a:ext cx="5239499" cy="3223327"/>
          </a:xfrm>
        </p:spPr>
        <p:txBody>
          <a:bodyPr>
            <a:normAutofit/>
          </a:bodyPr>
          <a:lstStyle/>
          <a:p>
            <a:r>
              <a:rPr lang="en-US" sz="2800" b="1" dirty="0" smtClean="0">
                <a:solidFill>
                  <a:schemeClr val="accent3"/>
                </a:solidFill>
                <a:latin typeface="Candara"/>
                <a:cs typeface="Candara"/>
              </a:rPr>
              <a:t>Further research</a:t>
            </a:r>
            <a:endParaRPr lang="en-US" sz="1600" dirty="0" smtClean="0">
              <a:solidFill>
                <a:srgbClr val="0000FF"/>
              </a:solidFill>
              <a:latin typeface="Candara"/>
              <a:ea typeface="Trebuchet MS"/>
              <a:cs typeface="Candara"/>
              <a:sym typeface="Trebuchet MS"/>
            </a:endParaRPr>
          </a:p>
          <a:p>
            <a:r>
              <a:rPr lang="en-US" sz="1900" dirty="0" smtClean="0">
                <a:solidFill>
                  <a:srgbClr val="0000FF"/>
                </a:solidFill>
                <a:latin typeface="Candara"/>
                <a:ea typeface="Trebuchet MS"/>
                <a:cs typeface="Candara"/>
                <a:sym typeface="Trebuchet MS"/>
              </a:rPr>
              <a:t>→ test the effect of input complexity with infants and compare with adults (</a:t>
            </a:r>
            <a:r>
              <a:rPr lang="en-US" sz="1900" dirty="0" err="1" smtClean="0">
                <a:solidFill>
                  <a:srgbClr val="0000FF"/>
                </a:solidFill>
                <a:latin typeface="Candara"/>
                <a:ea typeface="Trebuchet MS"/>
                <a:cs typeface="Candara"/>
                <a:sym typeface="Trebuchet MS"/>
              </a:rPr>
              <a:t>fNIRS</a:t>
            </a:r>
            <a:r>
              <a:rPr lang="en-US" sz="1900" dirty="0" smtClean="0">
                <a:solidFill>
                  <a:srgbClr val="0000FF"/>
                </a:solidFill>
                <a:latin typeface="Candara"/>
                <a:ea typeface="Trebuchet MS"/>
                <a:cs typeface="Candara"/>
                <a:sym typeface="Trebuchet MS"/>
              </a:rPr>
              <a:t>)</a:t>
            </a:r>
          </a:p>
          <a:p>
            <a:r>
              <a:rPr lang="en-US" sz="1900" dirty="0">
                <a:solidFill>
                  <a:srgbClr val="0000FF"/>
                </a:solidFill>
                <a:latin typeface="Candara"/>
                <a:ea typeface="Trebuchet MS"/>
                <a:cs typeface="Candara"/>
                <a:sym typeface="Trebuchet MS"/>
              </a:rPr>
              <a:t>→ test the effect of channel capacity on rule induction</a:t>
            </a:r>
            <a:endParaRPr lang="en-US" sz="1900" dirty="0" smtClean="0">
              <a:solidFill>
                <a:srgbClr val="0000FF"/>
              </a:solidFill>
              <a:latin typeface="Candara"/>
              <a:ea typeface="Trebuchet MS"/>
              <a:cs typeface="Candara"/>
              <a:sym typeface="Trebuchet MS"/>
            </a:endParaRPr>
          </a:p>
          <a:p>
            <a:r>
              <a:rPr lang="en-US" sz="1900" dirty="0" smtClean="0">
                <a:solidFill>
                  <a:srgbClr val="0000FF"/>
                </a:solidFill>
                <a:latin typeface="Candara"/>
                <a:ea typeface="Trebuchet MS"/>
                <a:cs typeface="Candara"/>
                <a:sym typeface="Trebuchet MS"/>
              </a:rPr>
              <a:t>→ what are the cognitive processes that modulate </a:t>
            </a:r>
            <a:r>
              <a:rPr lang="en-US" sz="1900" dirty="0">
                <a:solidFill>
                  <a:srgbClr val="0000FF"/>
                </a:solidFill>
                <a:latin typeface="Candara"/>
                <a:ea typeface="Trebuchet MS"/>
                <a:cs typeface="Candara"/>
                <a:sym typeface="Trebuchet MS"/>
              </a:rPr>
              <a:t>channel capacity (short- term memory and </a:t>
            </a:r>
            <a:r>
              <a:rPr lang="en-US" sz="1900" dirty="0" smtClean="0">
                <a:solidFill>
                  <a:srgbClr val="0000FF"/>
                </a:solidFill>
                <a:latin typeface="Candara"/>
                <a:ea typeface="Trebuchet MS"/>
                <a:cs typeface="Candara"/>
                <a:sym typeface="Trebuchet MS"/>
              </a:rPr>
              <a:t>pattern </a:t>
            </a:r>
            <a:r>
              <a:rPr lang="en-US" sz="1900" dirty="0">
                <a:solidFill>
                  <a:srgbClr val="0000FF"/>
                </a:solidFill>
                <a:latin typeface="Candara"/>
                <a:ea typeface="Trebuchet MS"/>
                <a:cs typeface="Candara"/>
                <a:sym typeface="Trebuchet MS"/>
              </a:rPr>
              <a:t>recognition tests)</a:t>
            </a:r>
            <a:endParaRPr lang="en-US" sz="1900" dirty="0" smtClean="0">
              <a:solidFill>
                <a:srgbClr val="0000FF"/>
              </a:solidFill>
            </a:endParaRPr>
          </a:p>
          <a:p>
            <a:endParaRPr lang="en-US" sz="1900" dirty="0" smtClean="0">
              <a:solidFill>
                <a:srgbClr val="0000FF"/>
              </a:solidFill>
              <a:latin typeface="Candara"/>
              <a:ea typeface="Trebuchet MS"/>
              <a:cs typeface="Candara"/>
              <a:sym typeface="Trebuchet MS"/>
            </a:endParaRPr>
          </a:p>
        </p:txBody>
      </p:sp>
      <p:graphicFrame>
        <p:nvGraphicFramePr>
          <p:cNvPr id="7" name="Picture Placeholder 4"/>
          <p:cNvGraphicFramePr>
            <a:graphicFrameLocks noGrp="1"/>
          </p:cNvGraphicFramePr>
          <p:nvPr>
            <p:ph type="pic" sz="quarter" idx="13"/>
            <p:extLst>
              <p:ext uri="{D42A27DB-BD31-4B8C-83A1-F6EECF244321}">
                <p14:modId xmlns:p14="http://schemas.microsoft.com/office/powerpoint/2010/main" val="2884458498"/>
              </p:ext>
            </p:extLst>
          </p:nvPr>
        </p:nvGraphicFramePr>
        <p:xfrm>
          <a:off x="0" y="515539"/>
          <a:ext cx="2941963" cy="32127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Picture Placeholder 7"/>
          <p:cNvGraphicFramePr>
            <a:graphicFrameLocks noGrp="1"/>
          </p:cNvGraphicFramePr>
          <p:nvPr>
            <p:ph type="pic" sz="quarter" idx="14"/>
            <p:extLst>
              <p:ext uri="{D42A27DB-BD31-4B8C-83A1-F6EECF244321}">
                <p14:modId xmlns:p14="http://schemas.microsoft.com/office/powerpoint/2010/main" val="797915331"/>
              </p:ext>
            </p:extLst>
          </p:nvPr>
        </p:nvGraphicFramePr>
        <p:xfrm>
          <a:off x="-158754" y="4041530"/>
          <a:ext cx="3937994" cy="253725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9" name="TextBox 8"/>
          <p:cNvSpPr txBox="1"/>
          <p:nvPr/>
        </p:nvSpPr>
        <p:spPr>
          <a:xfrm>
            <a:off x="8666480" y="110213"/>
            <a:ext cx="477520" cy="338554"/>
          </a:xfrm>
          <a:prstGeom prst="rect">
            <a:avLst/>
          </a:prstGeom>
          <a:noFill/>
        </p:spPr>
        <p:txBody>
          <a:bodyPr wrap="square" rtlCol="0">
            <a:spAutoFit/>
          </a:bodyPr>
          <a:lstStyle/>
          <a:p>
            <a:r>
              <a:rPr lang="en-US" sz="1600" b="1" smtClean="0">
                <a:solidFill>
                  <a:srgbClr val="0000FF"/>
                </a:solidFill>
              </a:rPr>
              <a:t>10</a:t>
            </a:r>
            <a:endParaRPr lang="en-US" sz="1600" b="1" dirty="0">
              <a:solidFill>
                <a:srgbClr val="0000FF"/>
              </a:solidFill>
            </a:endParaRPr>
          </a:p>
        </p:txBody>
      </p:sp>
    </p:spTree>
    <p:extLst>
      <p:ext uri="{BB962C8B-B14F-4D97-AF65-F5344CB8AC3E}">
        <p14:creationId xmlns:p14="http://schemas.microsoft.com/office/powerpoint/2010/main" val="33531647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solidFill>
                <a:latin typeface="Candara"/>
                <a:cs typeface="Candara"/>
              </a:rPr>
              <a:t>Rule Induction</a:t>
            </a:r>
            <a:r>
              <a:rPr lang="en-US" dirty="0" smtClean="0">
                <a:solidFill>
                  <a:schemeClr val="accent3"/>
                </a:solidFill>
                <a:latin typeface="Candara"/>
                <a:cs typeface="Candara"/>
              </a:rPr>
              <a:t/>
            </a:r>
            <a:br>
              <a:rPr lang="en-US" dirty="0" smtClean="0">
                <a:solidFill>
                  <a:schemeClr val="accent3"/>
                </a:solidFill>
                <a:latin typeface="Candara"/>
                <a:cs typeface="Candara"/>
              </a:rPr>
            </a:br>
            <a:r>
              <a:rPr lang="en-US" sz="3600" dirty="0" smtClean="0">
                <a:solidFill>
                  <a:schemeClr val="accent3"/>
                </a:solidFill>
                <a:latin typeface="Candara"/>
                <a:cs typeface="Candara"/>
              </a:rPr>
              <a:t>A Puzzling Mechanism</a:t>
            </a:r>
            <a:endParaRPr lang="en-US" sz="3600" dirty="0">
              <a:solidFill>
                <a:schemeClr val="accent3"/>
              </a:solidFill>
              <a:latin typeface="Candara"/>
              <a:cs typeface="Candara"/>
            </a:endParaRPr>
          </a:p>
        </p:txBody>
      </p:sp>
      <p:graphicFrame>
        <p:nvGraphicFramePr>
          <p:cNvPr id="4" name="Content Placeholder 4"/>
          <p:cNvGraphicFramePr>
            <a:graphicFrameLocks noGrp="1"/>
          </p:cNvGraphicFramePr>
          <p:nvPr>
            <p:ph type="pic" idx="4294967295"/>
            <p:extLst>
              <p:ext uri="{D42A27DB-BD31-4B8C-83A1-F6EECF244321}">
                <p14:modId xmlns:p14="http://schemas.microsoft.com/office/powerpoint/2010/main" val="1354526862"/>
              </p:ext>
            </p:extLst>
          </p:nvPr>
        </p:nvGraphicFramePr>
        <p:xfrm>
          <a:off x="1" y="2074863"/>
          <a:ext cx="3659380" cy="47196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2827184" y="2718992"/>
            <a:ext cx="1009227" cy="400110"/>
          </a:xfrm>
          <a:prstGeom prst="rect">
            <a:avLst/>
          </a:prstGeom>
          <a:noFill/>
        </p:spPr>
        <p:txBody>
          <a:bodyPr wrap="square" rtlCol="0">
            <a:spAutoFit/>
          </a:bodyPr>
          <a:lstStyle/>
          <a:p>
            <a:r>
              <a:rPr lang="en-US" sz="2000" b="1" dirty="0" smtClean="0">
                <a:solidFill>
                  <a:srgbClr val="0000FF"/>
                </a:solidFill>
                <a:latin typeface="Candara"/>
                <a:cs typeface="Candara"/>
              </a:rPr>
              <a:t>How?</a:t>
            </a:r>
            <a:endParaRPr lang="en-US" sz="2000" b="1" dirty="0">
              <a:solidFill>
                <a:srgbClr val="0000FF"/>
              </a:solidFill>
              <a:latin typeface="Candara"/>
              <a:cs typeface="Candara"/>
            </a:endParaRPr>
          </a:p>
        </p:txBody>
      </p:sp>
      <p:sp>
        <p:nvSpPr>
          <p:cNvPr id="6" name="TextBox 5"/>
          <p:cNvSpPr txBox="1"/>
          <p:nvPr/>
        </p:nvSpPr>
        <p:spPr>
          <a:xfrm>
            <a:off x="306172" y="5886857"/>
            <a:ext cx="1009227" cy="400110"/>
          </a:xfrm>
          <a:prstGeom prst="rect">
            <a:avLst/>
          </a:prstGeom>
          <a:noFill/>
        </p:spPr>
        <p:txBody>
          <a:bodyPr wrap="square" rtlCol="0">
            <a:spAutoFit/>
          </a:bodyPr>
          <a:lstStyle/>
          <a:p>
            <a:r>
              <a:rPr lang="en-US" sz="2000" b="1" dirty="0" smtClean="0">
                <a:solidFill>
                  <a:srgbClr val="0000FF"/>
                </a:solidFill>
                <a:latin typeface="Candara"/>
                <a:cs typeface="Candara"/>
              </a:rPr>
              <a:t>Why?</a:t>
            </a:r>
            <a:endParaRPr lang="en-US" sz="2000" b="1" dirty="0">
              <a:solidFill>
                <a:srgbClr val="0000FF"/>
              </a:solidFill>
              <a:latin typeface="Candara"/>
              <a:cs typeface="Candara"/>
            </a:endParaRPr>
          </a:p>
        </p:txBody>
      </p:sp>
      <p:sp>
        <p:nvSpPr>
          <p:cNvPr id="9" name="TextBox 8"/>
          <p:cNvSpPr txBox="1"/>
          <p:nvPr/>
        </p:nvSpPr>
        <p:spPr>
          <a:xfrm>
            <a:off x="0" y="1705950"/>
            <a:ext cx="2041133" cy="400110"/>
          </a:xfrm>
          <a:prstGeom prst="rect">
            <a:avLst/>
          </a:prstGeom>
          <a:noFill/>
        </p:spPr>
        <p:txBody>
          <a:bodyPr wrap="square" rtlCol="0">
            <a:spAutoFit/>
          </a:bodyPr>
          <a:lstStyle/>
          <a:p>
            <a:r>
              <a:rPr lang="en-US" sz="2000" b="1" dirty="0" smtClean="0">
                <a:solidFill>
                  <a:srgbClr val="0000FF"/>
                </a:solidFill>
                <a:latin typeface="Candara"/>
                <a:cs typeface="Candara"/>
              </a:rPr>
              <a:t>Puzzle</a:t>
            </a:r>
            <a:endParaRPr lang="en-US" sz="2000" b="1" dirty="0">
              <a:solidFill>
                <a:srgbClr val="0000FF"/>
              </a:solidFill>
              <a:latin typeface="Candara"/>
              <a:cs typeface="Candara"/>
            </a:endParaRPr>
          </a:p>
        </p:txBody>
      </p:sp>
      <p:sp>
        <p:nvSpPr>
          <p:cNvPr id="20" name="TextBox 19"/>
          <p:cNvSpPr txBox="1"/>
          <p:nvPr/>
        </p:nvSpPr>
        <p:spPr>
          <a:xfrm>
            <a:off x="8817654" y="114744"/>
            <a:ext cx="225778" cy="338554"/>
          </a:xfrm>
          <a:prstGeom prst="rect">
            <a:avLst/>
          </a:prstGeom>
          <a:noFill/>
        </p:spPr>
        <p:txBody>
          <a:bodyPr wrap="square" rtlCol="0">
            <a:spAutoFit/>
          </a:bodyPr>
          <a:lstStyle/>
          <a:p>
            <a:r>
              <a:rPr lang="en-US" sz="1600" b="1" dirty="0" smtClean="0">
                <a:solidFill>
                  <a:srgbClr val="0000FF"/>
                </a:solidFill>
              </a:rPr>
              <a:t>1</a:t>
            </a:r>
            <a:endParaRPr lang="en-US" sz="1600" b="1" dirty="0">
              <a:solidFill>
                <a:srgbClr val="0000FF"/>
              </a:solidFill>
            </a:endParaRPr>
          </a:p>
        </p:txBody>
      </p:sp>
      <p:sp>
        <p:nvSpPr>
          <p:cNvPr id="14" name="Content Placeholder 2"/>
          <p:cNvSpPr txBox="1">
            <a:spLocks/>
          </p:cNvSpPr>
          <p:nvPr/>
        </p:nvSpPr>
        <p:spPr>
          <a:xfrm>
            <a:off x="4358641" y="2074863"/>
            <a:ext cx="4634644" cy="4579937"/>
          </a:xfrm>
          <a:prstGeom prst="rect">
            <a:avLst/>
          </a:prstGeom>
        </p:spPr>
        <p:txBody>
          <a:bodyPr>
            <a:normAutofit fontScale="85000" lnSpcReduction="20000"/>
          </a:bodyPr>
          <a:lst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a:lstStyle>
          <a:p>
            <a:pPr marL="0" indent="0">
              <a:buNone/>
            </a:pPr>
            <a:r>
              <a:rPr lang="en-US" sz="2600" b="1" u="sng" dirty="0" smtClean="0">
                <a:solidFill>
                  <a:schemeClr val="accent3"/>
                </a:solidFill>
                <a:latin typeface="Candara"/>
                <a:cs typeface="Candara"/>
              </a:rPr>
              <a:t>Perceptually-bound generalizations </a:t>
            </a:r>
          </a:p>
          <a:p>
            <a:pPr marL="0" indent="0">
              <a:buNone/>
            </a:pPr>
            <a:r>
              <a:rPr lang="en-US" sz="2600" dirty="0" smtClean="0">
                <a:solidFill>
                  <a:srgbClr val="0000FF"/>
                </a:solidFill>
                <a:latin typeface="Candara"/>
                <a:ea typeface="Trebuchet MS"/>
                <a:cs typeface="Candara"/>
                <a:sym typeface="Trebuchet MS"/>
              </a:rPr>
              <a:t>→</a:t>
            </a:r>
            <a:r>
              <a:rPr lang="en-US" sz="2600" dirty="0" smtClean="0">
                <a:solidFill>
                  <a:srgbClr val="0000FF"/>
                </a:solidFill>
                <a:latin typeface="Candara"/>
                <a:cs typeface="Candara"/>
              </a:rPr>
              <a:t> relations between perceptual features of items</a:t>
            </a:r>
          </a:p>
          <a:p>
            <a:pPr lvl="1"/>
            <a:r>
              <a:rPr lang="en-US" sz="2600" dirty="0" smtClean="0">
                <a:solidFill>
                  <a:srgbClr val="0000FF"/>
                </a:solidFill>
                <a:latin typeface="Candara"/>
                <a:cs typeface="Candara"/>
              </a:rPr>
              <a:t>e.g. </a:t>
            </a:r>
            <a:r>
              <a:rPr lang="en-US" sz="2600" dirty="0" smtClean="0">
                <a:solidFill>
                  <a:srgbClr val="0000FF"/>
                </a:solidFill>
                <a:latin typeface="Candara"/>
                <a:ea typeface="Trebuchet MS"/>
                <a:cs typeface="Candara"/>
                <a:sym typeface="Trebuchet MS"/>
              </a:rPr>
              <a:t>a relation based on physical identity: </a:t>
            </a:r>
            <a:r>
              <a:rPr lang="en-US" sz="2600" b="1" i="1" dirty="0" err="1" smtClean="0">
                <a:solidFill>
                  <a:srgbClr val="0000FF"/>
                </a:solidFill>
                <a:latin typeface="Candara"/>
                <a:ea typeface="Trebuchet MS"/>
                <a:cs typeface="Candara"/>
                <a:sym typeface="Trebuchet MS"/>
              </a:rPr>
              <a:t>ba_ba</a:t>
            </a:r>
            <a:r>
              <a:rPr lang="en-US" sz="2600" dirty="0" smtClean="0">
                <a:solidFill>
                  <a:srgbClr val="0000FF"/>
                </a:solidFill>
                <a:latin typeface="Candara"/>
                <a:ea typeface="Trebuchet MS"/>
                <a:cs typeface="Candara"/>
                <a:sym typeface="Trebuchet MS"/>
              </a:rPr>
              <a:t> (</a:t>
            </a:r>
            <a:r>
              <a:rPr lang="en-US" sz="2600" i="1" dirty="0" err="1" smtClean="0">
                <a:solidFill>
                  <a:srgbClr val="0000FF"/>
                </a:solidFill>
                <a:latin typeface="Candara"/>
                <a:ea typeface="Trebuchet MS"/>
                <a:cs typeface="Candara"/>
                <a:sym typeface="Trebuchet MS"/>
              </a:rPr>
              <a:t>ba</a:t>
            </a:r>
            <a:r>
              <a:rPr lang="en-US" sz="2600" dirty="0" smtClean="0">
                <a:solidFill>
                  <a:srgbClr val="0000FF"/>
                </a:solidFill>
                <a:latin typeface="Candara"/>
                <a:ea typeface="Trebuchet MS"/>
                <a:cs typeface="Candara"/>
                <a:sym typeface="Trebuchet MS"/>
              </a:rPr>
              <a:t> follows </a:t>
            </a:r>
            <a:r>
              <a:rPr lang="en-US" sz="2600" i="1" dirty="0" err="1" smtClean="0">
                <a:solidFill>
                  <a:srgbClr val="0000FF"/>
                </a:solidFill>
                <a:latin typeface="Candara"/>
                <a:ea typeface="Trebuchet MS"/>
                <a:cs typeface="Candara"/>
                <a:sym typeface="Trebuchet MS"/>
              </a:rPr>
              <a:t>ba</a:t>
            </a:r>
            <a:r>
              <a:rPr lang="en-US" sz="2600" dirty="0" smtClean="0">
                <a:solidFill>
                  <a:srgbClr val="0000FF"/>
                </a:solidFill>
                <a:latin typeface="Candara"/>
                <a:ea typeface="Trebuchet MS"/>
                <a:cs typeface="Candara"/>
                <a:sym typeface="Trebuchet MS"/>
              </a:rPr>
              <a:t>) OR “</a:t>
            </a:r>
            <a:r>
              <a:rPr lang="en-US" sz="2600" i="1" dirty="0" smtClean="0">
                <a:solidFill>
                  <a:srgbClr val="0000FF"/>
                </a:solidFill>
                <a:latin typeface="Candara"/>
                <a:ea typeface="Trebuchet MS"/>
                <a:cs typeface="Candara"/>
                <a:sym typeface="Trebuchet MS"/>
              </a:rPr>
              <a:t>end in </a:t>
            </a:r>
            <a:r>
              <a:rPr lang="en-US" sz="2600" b="1" i="1" dirty="0" smtClean="0">
                <a:solidFill>
                  <a:srgbClr val="0000FF"/>
                </a:solidFill>
                <a:latin typeface="Candara"/>
                <a:ea typeface="Trebuchet MS"/>
                <a:cs typeface="Candara"/>
                <a:sym typeface="Trebuchet MS"/>
              </a:rPr>
              <a:t>di”</a:t>
            </a:r>
            <a:endParaRPr lang="en-US" sz="2600" u="sng" dirty="0" smtClean="0">
              <a:solidFill>
                <a:srgbClr val="0000FF"/>
              </a:solidFill>
              <a:latin typeface="Candara"/>
              <a:ea typeface="Trebuchet MS"/>
              <a:cs typeface="Candara"/>
              <a:sym typeface="Trebuchet MS"/>
            </a:endParaRPr>
          </a:p>
          <a:p>
            <a:pPr marL="0" indent="0">
              <a:buNone/>
            </a:pPr>
            <a:r>
              <a:rPr lang="en-US" sz="2600" b="1" u="sng" dirty="0" smtClean="0">
                <a:solidFill>
                  <a:srgbClr val="E2751D"/>
                </a:solidFill>
                <a:latin typeface="Candara"/>
                <a:ea typeface="Trebuchet MS"/>
                <a:cs typeface="Candara"/>
                <a:sym typeface="Trebuchet MS"/>
              </a:rPr>
              <a:t>Category-based generalizations</a:t>
            </a:r>
            <a:endParaRPr lang="en-US" sz="2600" dirty="0" smtClean="0">
              <a:solidFill>
                <a:srgbClr val="0000FF"/>
              </a:solidFill>
              <a:latin typeface="Candara"/>
              <a:ea typeface="Trebuchet MS"/>
              <a:cs typeface="Candara"/>
              <a:sym typeface="Trebuchet MS"/>
            </a:endParaRPr>
          </a:p>
          <a:p>
            <a:pPr marL="0" indent="0">
              <a:buNone/>
            </a:pPr>
            <a:r>
              <a:rPr lang="en-US" sz="2600" dirty="0" smtClean="0">
                <a:solidFill>
                  <a:srgbClr val="0000FF"/>
                </a:solidFill>
                <a:latin typeface="Candara"/>
                <a:ea typeface="Trebuchet MS"/>
                <a:cs typeface="Candara"/>
                <a:sym typeface="Trebuchet MS"/>
              </a:rPr>
              <a:t>→ operations over abstract variables (</a:t>
            </a:r>
            <a:r>
              <a:rPr lang="en-US" sz="2600" b="1" i="1" dirty="0" smtClean="0">
                <a:solidFill>
                  <a:srgbClr val="0000FF"/>
                </a:solidFill>
                <a:latin typeface="Candara"/>
                <a:ea typeface="Trebuchet MS"/>
                <a:cs typeface="Candara"/>
                <a:sym typeface="Trebuchet MS"/>
              </a:rPr>
              <a:t>X</a:t>
            </a:r>
            <a:r>
              <a:rPr lang="en-US" sz="2600" dirty="0" smtClean="0">
                <a:solidFill>
                  <a:srgbClr val="0000FF"/>
                </a:solidFill>
                <a:latin typeface="Candara"/>
                <a:ea typeface="Trebuchet MS"/>
                <a:cs typeface="Candara"/>
                <a:sym typeface="Trebuchet MS"/>
              </a:rPr>
              <a:t> follows </a:t>
            </a:r>
            <a:r>
              <a:rPr lang="en-US" sz="2600" b="1" i="1" dirty="0" smtClean="0">
                <a:solidFill>
                  <a:srgbClr val="0000FF"/>
                </a:solidFill>
                <a:latin typeface="Candara"/>
                <a:ea typeface="Trebuchet MS"/>
                <a:cs typeface="Candara"/>
                <a:sym typeface="Trebuchet MS"/>
              </a:rPr>
              <a:t>X</a:t>
            </a:r>
            <a:r>
              <a:rPr lang="en-US" sz="2600" dirty="0" smtClean="0">
                <a:solidFill>
                  <a:srgbClr val="0000FF"/>
                </a:solidFill>
                <a:latin typeface="Candara"/>
                <a:ea typeface="Trebuchet MS"/>
                <a:cs typeface="Candara"/>
                <a:sym typeface="Trebuchet MS"/>
              </a:rPr>
              <a:t>, where </a:t>
            </a:r>
            <a:r>
              <a:rPr lang="en-US" sz="2600" b="1" i="1" dirty="0" smtClean="0">
                <a:solidFill>
                  <a:srgbClr val="0000FF"/>
                </a:solidFill>
                <a:latin typeface="Candara"/>
                <a:ea typeface="Trebuchet MS"/>
                <a:cs typeface="Candara"/>
                <a:sym typeface="Trebuchet MS"/>
              </a:rPr>
              <a:t>X</a:t>
            </a:r>
            <a:r>
              <a:rPr lang="en-US" sz="2600" dirty="0" smtClean="0">
                <a:solidFill>
                  <a:srgbClr val="0000FF"/>
                </a:solidFill>
                <a:latin typeface="Candara"/>
                <a:ea typeface="Trebuchet MS"/>
                <a:cs typeface="Candara"/>
                <a:sym typeface="Trebuchet MS"/>
              </a:rPr>
              <a:t> is a variable)</a:t>
            </a:r>
          </a:p>
          <a:p>
            <a:pPr lvl="1"/>
            <a:r>
              <a:rPr lang="en-US" sz="2600" dirty="0" smtClean="0">
                <a:solidFill>
                  <a:srgbClr val="0000FF"/>
                </a:solidFill>
                <a:latin typeface="Candara"/>
                <a:ea typeface="Trebuchet MS"/>
                <a:cs typeface="Candara"/>
                <a:sym typeface="Trebuchet MS"/>
              </a:rPr>
              <a:t>e.g. an identity relation over variables </a:t>
            </a:r>
            <a:r>
              <a:rPr lang="en-US" sz="2600" b="1" i="1" dirty="0" smtClean="0">
                <a:solidFill>
                  <a:srgbClr val="0000FF"/>
                </a:solidFill>
                <a:latin typeface="Candara"/>
                <a:ea typeface="Trebuchet MS"/>
                <a:cs typeface="Candara"/>
                <a:sym typeface="Trebuchet MS"/>
              </a:rPr>
              <a:t>X_X</a:t>
            </a:r>
            <a:r>
              <a:rPr lang="en-US" sz="2600" dirty="0" smtClean="0">
                <a:solidFill>
                  <a:srgbClr val="0000FF"/>
                </a:solidFill>
                <a:latin typeface="Candara"/>
                <a:ea typeface="Trebuchet MS"/>
                <a:cs typeface="Candara"/>
                <a:sym typeface="Trebuchet MS"/>
              </a:rPr>
              <a:t>, “end in </a:t>
            </a:r>
            <a:r>
              <a:rPr lang="en-US" sz="2600" b="1" i="1" dirty="0" smtClean="0">
                <a:solidFill>
                  <a:srgbClr val="0000FF"/>
                </a:solidFill>
                <a:latin typeface="Candara"/>
                <a:ea typeface="Trebuchet MS"/>
                <a:cs typeface="Candara"/>
                <a:sym typeface="Trebuchet MS"/>
              </a:rPr>
              <a:t>Y</a:t>
            </a:r>
            <a:r>
              <a:rPr lang="en-US" sz="2600" dirty="0" smtClean="0">
                <a:solidFill>
                  <a:srgbClr val="0000FF"/>
                </a:solidFill>
                <a:latin typeface="Candara"/>
                <a:ea typeface="Trebuchet MS"/>
                <a:cs typeface="Candara"/>
                <a:sym typeface="Trebuchet MS"/>
              </a:rPr>
              <a:t>”</a:t>
            </a:r>
          </a:p>
          <a:p>
            <a:pPr lvl="1" algn="r"/>
            <a:endParaRPr lang="en-US" sz="1600" dirty="0" smtClean="0">
              <a:solidFill>
                <a:srgbClr val="0000FF"/>
              </a:solidFill>
              <a:latin typeface="Candara"/>
              <a:ea typeface="Trebuchet MS"/>
              <a:cs typeface="Candara"/>
              <a:sym typeface="Trebuchet MS"/>
            </a:endParaRPr>
          </a:p>
          <a:p>
            <a:pPr lvl="1" algn="r"/>
            <a:r>
              <a:rPr lang="en-US" sz="1600" dirty="0" smtClean="0">
                <a:solidFill>
                  <a:srgbClr val="0000FF"/>
                </a:solidFill>
                <a:latin typeface="Candara"/>
                <a:ea typeface="Trebuchet MS"/>
                <a:cs typeface="Candara"/>
                <a:sym typeface="Trebuchet MS"/>
              </a:rPr>
              <a:t>Based on </a:t>
            </a:r>
            <a:r>
              <a:rPr lang="en-US" sz="1800" b="1" dirty="0" smtClean="0">
                <a:solidFill>
                  <a:srgbClr val="0000FF"/>
                </a:solidFill>
                <a:latin typeface="Candara"/>
                <a:ea typeface="Trebuchet MS"/>
                <a:cs typeface="Candara"/>
                <a:sym typeface="Trebuchet MS"/>
              </a:rPr>
              <a:t>Gómez and </a:t>
            </a:r>
            <a:r>
              <a:rPr lang="en-US" sz="1800" b="1" dirty="0" err="1" smtClean="0">
                <a:solidFill>
                  <a:srgbClr val="0000FF"/>
                </a:solidFill>
                <a:latin typeface="Candara"/>
                <a:ea typeface="Trebuchet MS"/>
                <a:cs typeface="Candara"/>
                <a:sym typeface="Trebuchet MS"/>
              </a:rPr>
              <a:t>Gerken</a:t>
            </a:r>
            <a:r>
              <a:rPr lang="en-US" sz="1800" b="1" dirty="0" smtClean="0">
                <a:solidFill>
                  <a:srgbClr val="0000FF"/>
                </a:solidFill>
                <a:latin typeface="Candara"/>
                <a:ea typeface="Trebuchet MS"/>
                <a:cs typeface="Candara"/>
                <a:sym typeface="Trebuchet MS"/>
              </a:rPr>
              <a:t> (2000)</a:t>
            </a:r>
            <a:endParaRPr lang="en-US" sz="1900" dirty="0" smtClean="0">
              <a:solidFill>
                <a:srgbClr val="0000FF"/>
              </a:solidFill>
              <a:latin typeface="Candara"/>
              <a:ea typeface="Trebuchet MS"/>
              <a:cs typeface="Candara"/>
              <a:sym typeface="Trebuchet MS"/>
            </a:endParaRPr>
          </a:p>
        </p:txBody>
      </p:sp>
      <p:sp>
        <p:nvSpPr>
          <p:cNvPr id="15" name="Title 1"/>
          <p:cNvSpPr txBox="1">
            <a:spLocks/>
          </p:cNvSpPr>
          <p:nvPr/>
        </p:nvSpPr>
        <p:spPr>
          <a:xfrm>
            <a:off x="4463308" y="1344554"/>
            <a:ext cx="3775225" cy="972527"/>
          </a:xfrm>
          <a:prstGeom prst="rect">
            <a:avLst/>
          </a:prstGeom>
        </p:spPr>
        <p:txBody>
          <a:bodyPr vert="horz" lIns="91440" tIns="45720" rIns="91440" bIns="45720" rtlCol="0" anchor="b" anchorCtr="0">
            <a:normAutofit fontScale="97500"/>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r>
              <a:rPr lang="en-US" sz="2800" b="1" dirty="0" smtClean="0">
                <a:solidFill>
                  <a:srgbClr val="0000FF"/>
                </a:solidFill>
                <a:latin typeface="Candara"/>
                <a:cs typeface="Candara"/>
              </a:rPr>
              <a:t>Types of </a:t>
            </a:r>
            <a:r>
              <a:rPr lang="en-US" sz="2800" b="1" smtClean="0">
                <a:solidFill>
                  <a:srgbClr val="0000FF"/>
                </a:solidFill>
                <a:latin typeface="Candara"/>
                <a:cs typeface="Candara"/>
              </a:rPr>
              <a:t>Rule Induction</a:t>
            </a:r>
            <a:r>
              <a:rPr lang="en-US" b="1" dirty="0" smtClean="0">
                <a:solidFill>
                  <a:srgbClr val="0000FF"/>
                </a:solidFill>
                <a:latin typeface="Candara"/>
                <a:cs typeface="Candara"/>
              </a:rPr>
              <a:t/>
            </a:r>
            <a:br>
              <a:rPr lang="en-US" b="1" dirty="0" smtClean="0">
                <a:solidFill>
                  <a:srgbClr val="0000FF"/>
                </a:solidFill>
                <a:latin typeface="Candara"/>
                <a:cs typeface="Candara"/>
              </a:rPr>
            </a:br>
            <a:endParaRPr lang="en-US" sz="2000" b="1" dirty="0">
              <a:solidFill>
                <a:srgbClr val="0000FF"/>
              </a:solidFill>
              <a:latin typeface="Candara"/>
              <a:cs typeface="Candara"/>
            </a:endParaRPr>
          </a:p>
        </p:txBody>
      </p:sp>
    </p:spTree>
    <p:extLst>
      <p:ext uri="{BB962C8B-B14F-4D97-AF65-F5344CB8AC3E}">
        <p14:creationId xmlns:p14="http://schemas.microsoft.com/office/powerpoint/2010/main" val="3077607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313165" y="3747754"/>
            <a:ext cx="8637795" cy="2795286"/>
          </a:xfrm>
          <a:prstGeom prst="rect">
            <a:avLst/>
          </a:prstGeom>
        </p:spPr>
        <p:style>
          <a:lnRef idx="1">
            <a:schemeClr val="accent1"/>
          </a:lnRef>
          <a:fillRef idx="1003">
            <a:schemeClr val="lt2"/>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313165" y="937667"/>
            <a:ext cx="8637795" cy="2680405"/>
          </a:xfrm>
          <a:prstGeom prst="rect">
            <a:avLst/>
          </a:prstGeom>
        </p:spPr>
        <p:style>
          <a:lnRef idx="1">
            <a:schemeClr val="accent1"/>
          </a:lnRef>
          <a:fillRef idx="1003">
            <a:schemeClr val="lt2"/>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4848194" y="1305285"/>
            <a:ext cx="4191516" cy="2215991"/>
          </a:xfrm>
          <a:prstGeom prst="rect">
            <a:avLst/>
          </a:prstGeom>
          <a:noFill/>
        </p:spPr>
        <p:txBody>
          <a:bodyPr wrap="square" rtlCol="0">
            <a:spAutoFit/>
          </a:bodyPr>
          <a:lstStyle/>
          <a:p>
            <a:r>
              <a:rPr lang="en-US" dirty="0">
                <a:solidFill>
                  <a:srgbClr val="0000FF"/>
                </a:solidFill>
                <a:latin typeface="Candara"/>
                <a:cs typeface="Candara"/>
              </a:rPr>
              <a:t>(2)</a:t>
            </a:r>
            <a:r>
              <a:rPr lang="en-US" dirty="0">
                <a:solidFill>
                  <a:srgbClr val="E2751D"/>
                </a:solidFill>
                <a:latin typeface="Candara"/>
                <a:cs typeface="Candara"/>
              </a:rPr>
              <a:t> </a:t>
            </a:r>
            <a:r>
              <a:rPr lang="en-US" b="1" dirty="0" smtClean="0">
                <a:solidFill>
                  <a:srgbClr val="E2751D"/>
                </a:solidFill>
                <a:latin typeface="Candara"/>
                <a:cs typeface="Candara"/>
              </a:rPr>
              <a:t>abstract rule learning</a:t>
            </a:r>
          </a:p>
          <a:p>
            <a:r>
              <a:rPr lang="en-US" dirty="0" smtClean="0">
                <a:solidFill>
                  <a:srgbClr val="0000FF"/>
                </a:solidFill>
                <a:latin typeface="Candara"/>
                <a:cs typeface="Candara"/>
              </a:rPr>
              <a:t>→ </a:t>
            </a:r>
            <a:r>
              <a:rPr lang="en-US" dirty="0">
                <a:solidFill>
                  <a:srgbClr val="0000FF"/>
                </a:solidFill>
                <a:latin typeface="Candara"/>
                <a:cs typeface="Candara"/>
              </a:rPr>
              <a:t>algebraic rules that apply to categories </a:t>
            </a:r>
            <a:r>
              <a:rPr lang="en-US" sz="1200" dirty="0">
                <a:solidFill>
                  <a:srgbClr val="0000FF"/>
                </a:solidFill>
                <a:latin typeface="Candara"/>
                <a:cs typeface="Candara"/>
              </a:rPr>
              <a:t>(Marcus et al, 1999)</a:t>
            </a:r>
          </a:p>
          <a:p>
            <a:pPr marL="285750" indent="-285750">
              <a:buFont typeface="Arial" charset="0"/>
              <a:buChar char="•"/>
            </a:pPr>
            <a:r>
              <a:rPr lang="en-US" dirty="0" smtClean="0">
                <a:solidFill>
                  <a:srgbClr val="0000FF"/>
                </a:solidFill>
                <a:latin typeface="Candara"/>
                <a:cs typeface="Candara"/>
              </a:rPr>
              <a:t> </a:t>
            </a:r>
            <a:r>
              <a:rPr lang="en-US" dirty="0">
                <a:solidFill>
                  <a:srgbClr val="0000FF"/>
                </a:solidFill>
                <a:latin typeface="Candara"/>
                <a:cs typeface="Candara"/>
              </a:rPr>
              <a:t>first item is the same as third item (</a:t>
            </a:r>
            <a:r>
              <a:rPr lang="en-US" i="1" dirty="0" err="1" smtClean="0">
                <a:solidFill>
                  <a:srgbClr val="0000FF"/>
                </a:solidFill>
                <a:latin typeface="Candara"/>
                <a:cs typeface="Candara"/>
              </a:rPr>
              <a:t>li_na_li</a:t>
            </a:r>
            <a:r>
              <a:rPr lang="en-US" i="1" dirty="0" smtClean="0">
                <a:solidFill>
                  <a:srgbClr val="0000FF"/>
                </a:solidFill>
                <a:latin typeface="Candara"/>
                <a:cs typeface="Candara"/>
              </a:rPr>
              <a:t>; </a:t>
            </a:r>
            <a:r>
              <a:rPr lang="en-US" i="1" dirty="0" err="1" smtClean="0">
                <a:solidFill>
                  <a:srgbClr val="0000FF"/>
                </a:solidFill>
                <a:latin typeface="Candara"/>
                <a:cs typeface="Candara"/>
              </a:rPr>
              <a:t>ga_ti_ga</a:t>
            </a:r>
            <a:r>
              <a:rPr lang="en-US" i="1" dirty="0" smtClean="0">
                <a:solidFill>
                  <a:srgbClr val="0000FF"/>
                </a:solidFill>
                <a:latin typeface="Candara"/>
                <a:cs typeface="Candara"/>
              </a:rPr>
              <a:t>, etc.</a:t>
            </a:r>
            <a:r>
              <a:rPr lang="en-US" dirty="0" smtClean="0">
                <a:solidFill>
                  <a:srgbClr val="0000FF"/>
                </a:solidFill>
                <a:latin typeface="Candara"/>
                <a:cs typeface="Candara"/>
              </a:rPr>
              <a:t>)</a:t>
            </a:r>
            <a:endParaRPr lang="en-US" dirty="0">
              <a:solidFill>
                <a:srgbClr val="0000FF"/>
              </a:solidFill>
              <a:latin typeface="Candara"/>
              <a:cs typeface="Candara"/>
            </a:endParaRPr>
          </a:p>
          <a:p>
            <a:endParaRPr lang="en-US" b="1" dirty="0" smtClean="0">
              <a:solidFill>
                <a:srgbClr val="0000FF"/>
              </a:solidFill>
              <a:latin typeface="Candara"/>
              <a:cs typeface="Candara"/>
            </a:endParaRPr>
          </a:p>
          <a:p>
            <a:r>
              <a:rPr lang="en-US" b="1" dirty="0" smtClean="0">
                <a:solidFill>
                  <a:srgbClr val="0000FF"/>
                </a:solidFill>
                <a:latin typeface="Candara"/>
                <a:cs typeface="Candara"/>
              </a:rPr>
              <a:t>→ </a:t>
            </a:r>
            <a:r>
              <a:rPr lang="en-US" b="1" dirty="0">
                <a:solidFill>
                  <a:srgbClr val="0000FF"/>
                </a:solidFill>
                <a:latin typeface="Candara"/>
                <a:cs typeface="Candara"/>
              </a:rPr>
              <a:t>How do we tune into such rules? Any input factors?</a:t>
            </a:r>
          </a:p>
        </p:txBody>
      </p:sp>
      <p:sp>
        <p:nvSpPr>
          <p:cNvPr id="10" name="TextBox 9"/>
          <p:cNvSpPr txBox="1"/>
          <p:nvPr/>
        </p:nvSpPr>
        <p:spPr>
          <a:xfrm>
            <a:off x="8871013" y="21279"/>
            <a:ext cx="225778" cy="338554"/>
          </a:xfrm>
          <a:prstGeom prst="rect">
            <a:avLst/>
          </a:prstGeom>
          <a:noFill/>
        </p:spPr>
        <p:txBody>
          <a:bodyPr wrap="square" rtlCol="0">
            <a:spAutoFit/>
          </a:bodyPr>
          <a:lstStyle/>
          <a:p>
            <a:r>
              <a:rPr lang="en-US" sz="1600" b="1" dirty="0" smtClean="0">
                <a:solidFill>
                  <a:srgbClr val="0000FF"/>
                </a:solidFill>
              </a:rPr>
              <a:t>2</a:t>
            </a:r>
            <a:endParaRPr lang="en-US" sz="1600" b="1" dirty="0">
              <a:solidFill>
                <a:srgbClr val="0000FF"/>
              </a:solidFill>
            </a:endParaRPr>
          </a:p>
        </p:txBody>
      </p:sp>
      <p:sp>
        <p:nvSpPr>
          <p:cNvPr id="11" name="Text Placeholder 10"/>
          <p:cNvSpPr txBox="1">
            <a:spLocks noGrp="1"/>
          </p:cNvSpPr>
          <p:nvPr>
            <p:ph type="body" sz="half" idx="2"/>
          </p:nvPr>
        </p:nvSpPr>
        <p:spPr>
          <a:xfrm>
            <a:off x="1403777" y="343077"/>
            <a:ext cx="6645850" cy="369332"/>
          </a:xfrm>
          <a:prstGeom prst="rect">
            <a:avLst/>
          </a:prstGeom>
          <a:noFill/>
        </p:spPr>
        <p:txBody>
          <a:bodyPr wrap="square" rtlCol="0">
            <a:spAutoFit/>
          </a:bodyPr>
          <a:lstStyle/>
          <a:p>
            <a:pPr algn="ctr"/>
            <a:r>
              <a:rPr lang="en-US" b="1" dirty="0" smtClean="0">
                <a:solidFill>
                  <a:schemeClr val="accent3"/>
                </a:solidFill>
                <a:latin typeface="Candara"/>
                <a:cs typeface="Candara"/>
              </a:rPr>
              <a:t>Previous research. Artificial Grammar Learning</a:t>
            </a:r>
            <a:endParaRPr lang="en-US" b="1" dirty="0">
              <a:solidFill>
                <a:schemeClr val="accent3"/>
              </a:solidFill>
              <a:latin typeface="Candara"/>
              <a:cs typeface="Candara"/>
            </a:endParaRPr>
          </a:p>
        </p:txBody>
      </p:sp>
      <p:sp>
        <p:nvSpPr>
          <p:cNvPr id="13" name="TextBox 12"/>
          <p:cNvSpPr txBox="1"/>
          <p:nvPr/>
        </p:nvSpPr>
        <p:spPr>
          <a:xfrm>
            <a:off x="413694" y="1413598"/>
            <a:ext cx="3871911" cy="2377574"/>
          </a:xfrm>
          <a:prstGeom prst="rect">
            <a:avLst/>
          </a:prstGeom>
          <a:noFill/>
        </p:spPr>
        <p:txBody>
          <a:bodyPr wrap="square" rtlCol="0">
            <a:spAutoFit/>
          </a:bodyPr>
          <a:lstStyle/>
          <a:p>
            <a:r>
              <a:rPr lang="en-US" sz="1650" dirty="0" smtClean="0">
                <a:solidFill>
                  <a:srgbClr val="0000FF"/>
                </a:solidFill>
                <a:latin typeface="Candara"/>
                <a:cs typeface="Candara"/>
              </a:rPr>
              <a:t>(1)</a:t>
            </a:r>
            <a:r>
              <a:rPr lang="en-US" sz="1650" b="1" dirty="0" smtClean="0">
                <a:solidFill>
                  <a:srgbClr val="0000FF"/>
                </a:solidFill>
                <a:latin typeface="Candara"/>
                <a:cs typeface="Candara"/>
              </a:rPr>
              <a:t> </a:t>
            </a:r>
            <a:r>
              <a:rPr lang="en-US" sz="1650" b="1" dirty="0" smtClean="0">
                <a:solidFill>
                  <a:srgbClr val="E2751D"/>
                </a:solidFill>
                <a:latin typeface="Candara"/>
                <a:cs typeface="Candara"/>
              </a:rPr>
              <a:t>statistical </a:t>
            </a:r>
            <a:r>
              <a:rPr lang="en-US" sz="1650" b="1" dirty="0">
                <a:solidFill>
                  <a:srgbClr val="E2751D"/>
                </a:solidFill>
                <a:latin typeface="Candara"/>
                <a:cs typeface="Candara"/>
              </a:rPr>
              <a:t>learning</a:t>
            </a:r>
            <a:r>
              <a:rPr lang="en-US" sz="1650" dirty="0">
                <a:solidFill>
                  <a:srgbClr val="0000FF"/>
                </a:solidFill>
                <a:latin typeface="Candara"/>
                <a:cs typeface="Candara"/>
              </a:rPr>
              <a:t> → transitional </a:t>
            </a:r>
            <a:r>
              <a:rPr lang="en-US" sz="1650" dirty="0" smtClean="0">
                <a:solidFill>
                  <a:srgbClr val="0000FF"/>
                </a:solidFill>
                <a:latin typeface="Candara"/>
                <a:cs typeface="Candara"/>
              </a:rPr>
              <a:t>probabilities </a:t>
            </a:r>
          </a:p>
          <a:p>
            <a:pPr marL="285750" indent="-285750">
              <a:buFont typeface="Arial" charset="0"/>
              <a:buChar char="•"/>
            </a:pPr>
            <a:r>
              <a:rPr lang="en-US" sz="1650" dirty="0" smtClean="0">
                <a:solidFill>
                  <a:srgbClr val="0000FF"/>
                </a:solidFill>
                <a:latin typeface="Candara"/>
                <a:cs typeface="Candara"/>
              </a:rPr>
              <a:t>phonotactic </a:t>
            </a:r>
            <a:r>
              <a:rPr lang="en-US" sz="1650" dirty="0">
                <a:solidFill>
                  <a:srgbClr val="0000FF"/>
                </a:solidFill>
                <a:latin typeface="Candara"/>
                <a:cs typeface="Candara"/>
              </a:rPr>
              <a:t>regularities </a:t>
            </a:r>
            <a:r>
              <a:rPr lang="en-US" sz="1200" dirty="0">
                <a:solidFill>
                  <a:srgbClr val="0000FF"/>
                </a:solidFill>
                <a:latin typeface="Candara"/>
                <a:cs typeface="Candara"/>
              </a:rPr>
              <a:t>(Chambers et al, 2003)</a:t>
            </a:r>
            <a:r>
              <a:rPr lang="en-US" sz="1650" dirty="0">
                <a:solidFill>
                  <a:srgbClr val="0000FF"/>
                </a:solidFill>
                <a:latin typeface="Candara"/>
                <a:cs typeface="Candara"/>
              </a:rPr>
              <a:t>,</a:t>
            </a:r>
          </a:p>
          <a:p>
            <a:pPr marL="285750" indent="-285750">
              <a:buFont typeface="Arial" charset="0"/>
              <a:buChar char="•"/>
            </a:pPr>
            <a:r>
              <a:rPr lang="en-US" sz="1650" dirty="0">
                <a:solidFill>
                  <a:srgbClr val="0000FF"/>
                </a:solidFill>
                <a:latin typeface="Candara"/>
                <a:cs typeface="Candara"/>
              </a:rPr>
              <a:t>word boundaries </a:t>
            </a:r>
            <a:r>
              <a:rPr lang="en-US" sz="1200" dirty="0">
                <a:solidFill>
                  <a:srgbClr val="0000FF"/>
                </a:solidFill>
                <a:latin typeface="Candara"/>
                <a:cs typeface="Candara"/>
              </a:rPr>
              <a:t>(</a:t>
            </a:r>
            <a:r>
              <a:rPr lang="en-US" sz="1200" dirty="0" err="1">
                <a:solidFill>
                  <a:srgbClr val="0000FF"/>
                </a:solidFill>
                <a:latin typeface="Candara"/>
                <a:cs typeface="Candara"/>
              </a:rPr>
              <a:t>Saffran</a:t>
            </a:r>
            <a:r>
              <a:rPr lang="en-US" sz="1200" dirty="0">
                <a:solidFill>
                  <a:srgbClr val="0000FF"/>
                </a:solidFill>
                <a:latin typeface="Candara"/>
                <a:cs typeface="Candara"/>
              </a:rPr>
              <a:t> et al, 1996)</a:t>
            </a:r>
          </a:p>
          <a:p>
            <a:endParaRPr lang="en-US" sz="1650" b="1" dirty="0" smtClean="0">
              <a:solidFill>
                <a:srgbClr val="0000FF"/>
              </a:solidFill>
              <a:latin typeface="Candara"/>
              <a:cs typeface="Candara"/>
            </a:endParaRPr>
          </a:p>
          <a:p>
            <a:r>
              <a:rPr lang="en-US" sz="1650" b="1" dirty="0" smtClean="0">
                <a:solidFill>
                  <a:srgbClr val="0000FF"/>
                </a:solidFill>
                <a:latin typeface="Candara"/>
                <a:cs typeface="Candara"/>
              </a:rPr>
              <a:t>→ </a:t>
            </a:r>
            <a:r>
              <a:rPr lang="en-US" sz="1650" b="1" dirty="0">
                <a:solidFill>
                  <a:srgbClr val="0000FF"/>
                </a:solidFill>
                <a:latin typeface="Candara"/>
                <a:cs typeface="Candara"/>
              </a:rPr>
              <a:t>blind to novel </a:t>
            </a:r>
            <a:r>
              <a:rPr lang="en-US" sz="1650" b="1" dirty="0" smtClean="0">
                <a:solidFill>
                  <a:srgbClr val="0000FF"/>
                </a:solidFill>
                <a:latin typeface="Candara"/>
                <a:cs typeface="Candara"/>
              </a:rPr>
              <a:t>items</a:t>
            </a:r>
            <a:endParaRPr lang="en-US" sz="1650" b="1" dirty="0">
              <a:solidFill>
                <a:srgbClr val="0000FF"/>
              </a:solidFill>
              <a:latin typeface="Candara"/>
              <a:cs typeface="Candara"/>
            </a:endParaRPr>
          </a:p>
          <a:p>
            <a:endParaRPr lang="en-US" sz="1650" dirty="0">
              <a:solidFill>
                <a:srgbClr val="0000FF"/>
              </a:solidFill>
              <a:latin typeface="Candara"/>
              <a:cs typeface="Candara"/>
            </a:endParaRPr>
          </a:p>
          <a:p>
            <a:endParaRPr lang="en-US" sz="1650" dirty="0">
              <a:solidFill>
                <a:srgbClr val="0000FF"/>
              </a:solidFill>
              <a:latin typeface="Candara"/>
              <a:cs typeface="Candara"/>
            </a:endParaRPr>
          </a:p>
        </p:txBody>
      </p:sp>
      <p:sp>
        <p:nvSpPr>
          <p:cNvPr id="14" name="Rectangle 13"/>
          <p:cNvSpPr/>
          <p:nvPr/>
        </p:nvSpPr>
        <p:spPr>
          <a:xfrm>
            <a:off x="8311614" y="3102092"/>
            <a:ext cx="356632" cy="707886"/>
          </a:xfrm>
          <a:prstGeom prst="rect">
            <a:avLst/>
          </a:prstGeom>
          <a:noFill/>
        </p:spPr>
        <p:txBody>
          <a:bodyPr wrap="square" lIns="91440" tIns="45720" rIns="91440" bIns="45720">
            <a:spAutoFit/>
          </a:bodyPr>
          <a:lstStyle/>
          <a:p>
            <a:pPr algn="ctr"/>
            <a:r>
              <a:rPr lang="x-none" sz="4000" b="1" cap="none" spc="0" dirty="0" smtClean="0">
                <a:ln w="12700">
                  <a:solidFill>
                    <a:schemeClr val="tx2">
                      <a:satMod val="155000"/>
                    </a:schemeClr>
                  </a:solidFill>
                  <a:prstDash val="solid"/>
                </a:ln>
                <a:solidFill>
                  <a:srgbClr val="FF4040"/>
                </a:solidFill>
                <a:effectLst>
                  <a:outerShdw blurRad="41275" dist="20320" dir="1800000" algn="tl" rotWithShape="0">
                    <a:srgbClr val="000000">
                      <a:alpha val="40000"/>
                    </a:srgbClr>
                  </a:outerShdw>
                </a:effectLst>
                <a:latin typeface="Candara"/>
                <a:cs typeface="Candara"/>
              </a:rPr>
              <a:t>?</a:t>
            </a:r>
            <a:endParaRPr lang="x-none" sz="4000" b="1" cap="none" spc="0" dirty="0">
              <a:ln w="12700">
                <a:solidFill>
                  <a:schemeClr val="tx2">
                    <a:satMod val="155000"/>
                  </a:schemeClr>
                </a:solidFill>
                <a:prstDash val="solid"/>
              </a:ln>
              <a:solidFill>
                <a:srgbClr val="FF4040"/>
              </a:solidFill>
              <a:effectLst>
                <a:outerShdw blurRad="41275" dist="20320" dir="1800000" algn="tl" rotWithShape="0">
                  <a:srgbClr val="000000">
                    <a:alpha val="40000"/>
                  </a:srgbClr>
                </a:outerShdw>
              </a:effectLst>
              <a:latin typeface="Candara"/>
              <a:cs typeface="Candara"/>
            </a:endParaRPr>
          </a:p>
        </p:txBody>
      </p:sp>
      <p:sp>
        <p:nvSpPr>
          <p:cNvPr id="20" name="Rectangle 19"/>
          <p:cNvSpPr/>
          <p:nvPr/>
        </p:nvSpPr>
        <p:spPr>
          <a:xfrm>
            <a:off x="2837805" y="2685925"/>
            <a:ext cx="356632" cy="707886"/>
          </a:xfrm>
          <a:prstGeom prst="rect">
            <a:avLst/>
          </a:prstGeom>
          <a:noFill/>
        </p:spPr>
        <p:txBody>
          <a:bodyPr wrap="square" lIns="91440" tIns="45720" rIns="91440" bIns="45720">
            <a:spAutoFit/>
          </a:bodyPr>
          <a:lstStyle/>
          <a:p>
            <a:pPr algn="ctr"/>
            <a:r>
              <a:rPr lang="x-none" sz="4000" b="1" cap="none" spc="0" dirty="0" smtClean="0">
                <a:ln w="12700">
                  <a:solidFill>
                    <a:schemeClr val="tx2">
                      <a:satMod val="155000"/>
                    </a:schemeClr>
                  </a:solidFill>
                  <a:prstDash val="solid"/>
                </a:ln>
                <a:solidFill>
                  <a:srgbClr val="FF4040"/>
                </a:solidFill>
                <a:effectLst>
                  <a:outerShdw blurRad="41275" dist="20320" dir="1800000" algn="tl" rotWithShape="0">
                    <a:srgbClr val="000000">
                      <a:alpha val="40000"/>
                    </a:srgbClr>
                  </a:outerShdw>
                </a:effectLst>
                <a:latin typeface="Candara"/>
                <a:cs typeface="Candara"/>
              </a:rPr>
              <a:t>?</a:t>
            </a:r>
            <a:endParaRPr lang="x-none" sz="4000" b="1" cap="none" spc="0" dirty="0">
              <a:ln w="12700">
                <a:solidFill>
                  <a:schemeClr val="tx2">
                    <a:satMod val="155000"/>
                  </a:schemeClr>
                </a:solidFill>
                <a:prstDash val="solid"/>
              </a:ln>
              <a:solidFill>
                <a:srgbClr val="FF4040"/>
              </a:solidFill>
              <a:effectLst>
                <a:outerShdw blurRad="41275" dist="20320" dir="1800000" algn="tl" rotWithShape="0">
                  <a:srgbClr val="000000">
                    <a:alpha val="40000"/>
                  </a:srgbClr>
                </a:outerShdw>
              </a:effectLst>
              <a:latin typeface="Candara"/>
              <a:cs typeface="Candara"/>
            </a:endParaRPr>
          </a:p>
        </p:txBody>
      </p:sp>
      <p:sp>
        <p:nvSpPr>
          <p:cNvPr id="21" name="Rectangle 20"/>
          <p:cNvSpPr/>
          <p:nvPr/>
        </p:nvSpPr>
        <p:spPr>
          <a:xfrm>
            <a:off x="7299444" y="4587720"/>
            <a:ext cx="356632" cy="707886"/>
          </a:xfrm>
          <a:prstGeom prst="rect">
            <a:avLst/>
          </a:prstGeom>
          <a:noFill/>
        </p:spPr>
        <p:txBody>
          <a:bodyPr wrap="square" lIns="91440" tIns="45720" rIns="91440" bIns="45720">
            <a:spAutoFit/>
          </a:bodyPr>
          <a:lstStyle/>
          <a:p>
            <a:pPr algn="ctr"/>
            <a:r>
              <a:rPr lang="x-none" sz="4000" b="1" cap="none" spc="0" dirty="0" smtClean="0">
                <a:ln w="12700">
                  <a:solidFill>
                    <a:schemeClr val="tx2">
                      <a:satMod val="155000"/>
                    </a:schemeClr>
                  </a:solidFill>
                  <a:prstDash val="solid"/>
                </a:ln>
                <a:solidFill>
                  <a:srgbClr val="FF4040"/>
                </a:solidFill>
                <a:effectLst>
                  <a:outerShdw blurRad="41275" dist="20320" dir="1800000" algn="tl" rotWithShape="0">
                    <a:srgbClr val="000000">
                      <a:alpha val="40000"/>
                    </a:srgbClr>
                  </a:outerShdw>
                </a:effectLst>
                <a:latin typeface="Candara"/>
                <a:cs typeface="Candara"/>
              </a:rPr>
              <a:t>?</a:t>
            </a:r>
            <a:endParaRPr lang="x-none" sz="4000" b="1" cap="none" spc="0" dirty="0">
              <a:ln w="12700">
                <a:solidFill>
                  <a:schemeClr val="tx2">
                    <a:satMod val="155000"/>
                  </a:schemeClr>
                </a:solidFill>
                <a:prstDash val="solid"/>
              </a:ln>
              <a:solidFill>
                <a:srgbClr val="FF4040"/>
              </a:solidFill>
              <a:effectLst>
                <a:outerShdw blurRad="41275" dist="20320" dir="1800000" algn="tl" rotWithShape="0">
                  <a:srgbClr val="000000">
                    <a:alpha val="40000"/>
                  </a:srgbClr>
                </a:outerShdw>
              </a:effectLst>
              <a:latin typeface="Candara"/>
              <a:cs typeface="Candara"/>
            </a:endParaRPr>
          </a:p>
        </p:txBody>
      </p:sp>
      <p:sp>
        <p:nvSpPr>
          <p:cNvPr id="22" name="Rectangle 21"/>
          <p:cNvSpPr/>
          <p:nvPr/>
        </p:nvSpPr>
        <p:spPr>
          <a:xfrm>
            <a:off x="6587320" y="5785178"/>
            <a:ext cx="356632" cy="707886"/>
          </a:xfrm>
          <a:prstGeom prst="rect">
            <a:avLst/>
          </a:prstGeom>
          <a:noFill/>
        </p:spPr>
        <p:txBody>
          <a:bodyPr wrap="square" lIns="91440" tIns="45720" rIns="91440" bIns="45720">
            <a:spAutoFit/>
          </a:bodyPr>
          <a:lstStyle/>
          <a:p>
            <a:pPr algn="ctr"/>
            <a:r>
              <a:rPr lang="x-none" sz="4000" b="1" cap="none" spc="0" dirty="0" smtClean="0">
                <a:ln w="12700">
                  <a:solidFill>
                    <a:schemeClr val="tx2">
                      <a:satMod val="155000"/>
                    </a:schemeClr>
                  </a:solidFill>
                  <a:prstDash val="solid"/>
                </a:ln>
                <a:solidFill>
                  <a:srgbClr val="FF4040"/>
                </a:solidFill>
                <a:effectLst>
                  <a:outerShdw blurRad="41275" dist="20320" dir="1800000" algn="tl" rotWithShape="0">
                    <a:srgbClr val="000000">
                      <a:alpha val="40000"/>
                    </a:srgbClr>
                  </a:outerShdw>
                </a:effectLst>
                <a:latin typeface="Candara"/>
                <a:cs typeface="Candara"/>
              </a:rPr>
              <a:t>?</a:t>
            </a:r>
            <a:endParaRPr lang="x-none" sz="4000" b="1" cap="none" spc="0" dirty="0">
              <a:ln w="12700">
                <a:solidFill>
                  <a:schemeClr val="tx2">
                    <a:satMod val="155000"/>
                  </a:schemeClr>
                </a:solidFill>
                <a:prstDash val="solid"/>
              </a:ln>
              <a:solidFill>
                <a:srgbClr val="FF4040"/>
              </a:solidFill>
              <a:effectLst>
                <a:outerShdw blurRad="41275" dist="20320" dir="1800000" algn="tl" rotWithShape="0">
                  <a:srgbClr val="000000">
                    <a:alpha val="40000"/>
                  </a:srgbClr>
                </a:outerShdw>
              </a:effectLst>
              <a:latin typeface="Candara"/>
              <a:cs typeface="Candara"/>
            </a:endParaRPr>
          </a:p>
        </p:txBody>
      </p:sp>
      <p:sp>
        <p:nvSpPr>
          <p:cNvPr id="4" name="TextBox 3"/>
          <p:cNvSpPr txBox="1"/>
          <p:nvPr/>
        </p:nvSpPr>
        <p:spPr>
          <a:xfrm>
            <a:off x="608649" y="937667"/>
            <a:ext cx="2733991" cy="346249"/>
          </a:xfrm>
          <a:prstGeom prst="rect">
            <a:avLst/>
          </a:prstGeom>
          <a:noFill/>
        </p:spPr>
        <p:txBody>
          <a:bodyPr wrap="square" rtlCol="0">
            <a:spAutoFit/>
          </a:bodyPr>
          <a:lstStyle/>
          <a:p>
            <a:r>
              <a:rPr lang="en-US" sz="1650" b="1" dirty="0" smtClean="0">
                <a:solidFill>
                  <a:srgbClr val="0000FF"/>
                </a:solidFill>
                <a:latin typeface="Candara"/>
                <a:cs typeface="Candara"/>
              </a:rPr>
              <a:t>Underlying mechanisms</a:t>
            </a:r>
            <a:endParaRPr lang="en-US" sz="1650" dirty="0"/>
          </a:p>
        </p:txBody>
      </p:sp>
      <p:sp>
        <p:nvSpPr>
          <p:cNvPr id="6" name="TextBox 5"/>
          <p:cNvSpPr txBox="1"/>
          <p:nvPr/>
        </p:nvSpPr>
        <p:spPr>
          <a:xfrm>
            <a:off x="608649" y="4134764"/>
            <a:ext cx="8342311" cy="2308324"/>
          </a:xfrm>
          <a:prstGeom prst="rect">
            <a:avLst/>
          </a:prstGeom>
          <a:noFill/>
        </p:spPr>
        <p:txBody>
          <a:bodyPr wrap="square" rtlCol="0">
            <a:spAutoFit/>
          </a:bodyPr>
          <a:lstStyle/>
          <a:p>
            <a:r>
              <a:rPr lang="en-US" dirty="0" smtClean="0">
                <a:solidFill>
                  <a:srgbClr val="0000FF"/>
                </a:solidFill>
                <a:latin typeface="Candara"/>
                <a:cs typeface="Candara"/>
              </a:rPr>
              <a:t>(1) </a:t>
            </a:r>
            <a:r>
              <a:rPr lang="en-US" b="1" dirty="0" smtClean="0">
                <a:solidFill>
                  <a:srgbClr val="E2751D"/>
                </a:solidFill>
                <a:latin typeface="Candara"/>
                <a:cs typeface="Candara"/>
              </a:rPr>
              <a:t>input variability  -&gt;  rule reliability</a:t>
            </a:r>
            <a:r>
              <a:rPr lang="en-US" b="1" dirty="0" smtClean="0">
                <a:solidFill>
                  <a:srgbClr val="0000FF"/>
                </a:solidFill>
                <a:latin typeface="Candara"/>
                <a:cs typeface="Candara"/>
              </a:rPr>
              <a:t> </a:t>
            </a:r>
            <a:r>
              <a:rPr lang="en-US" dirty="0">
                <a:solidFill>
                  <a:srgbClr val="0000FF"/>
                </a:solidFill>
                <a:latin typeface="Candara"/>
                <a:cs typeface="Candara"/>
              </a:rPr>
              <a:t>→ if input allows for </a:t>
            </a:r>
            <a:r>
              <a:rPr lang="en-US" dirty="0" smtClean="0">
                <a:solidFill>
                  <a:srgbClr val="0000FF"/>
                </a:solidFill>
                <a:latin typeface="Candara"/>
                <a:cs typeface="Candara"/>
              </a:rPr>
              <a:t>several generalizations, </a:t>
            </a:r>
            <a:r>
              <a:rPr lang="en-US" dirty="0">
                <a:solidFill>
                  <a:srgbClr val="0000FF"/>
                </a:solidFill>
                <a:latin typeface="Candara"/>
                <a:cs typeface="Candara"/>
              </a:rPr>
              <a:t>most statistically consistent (reliable) </a:t>
            </a:r>
            <a:r>
              <a:rPr lang="en-US" dirty="0" smtClean="0">
                <a:solidFill>
                  <a:srgbClr val="0000FF"/>
                </a:solidFill>
                <a:latin typeface="Candara"/>
                <a:cs typeface="Candara"/>
              </a:rPr>
              <a:t>one is formed </a:t>
            </a:r>
            <a:r>
              <a:rPr lang="en-US" sz="1200" dirty="0" smtClean="0">
                <a:solidFill>
                  <a:srgbClr val="0000FF"/>
                </a:solidFill>
                <a:latin typeface="Candara"/>
                <a:cs typeface="Candara"/>
              </a:rPr>
              <a:t>(</a:t>
            </a:r>
            <a:r>
              <a:rPr lang="en-US" sz="1200" dirty="0" err="1" smtClean="0">
                <a:solidFill>
                  <a:srgbClr val="0000FF"/>
                </a:solidFill>
                <a:latin typeface="Candara"/>
                <a:cs typeface="Candara"/>
              </a:rPr>
              <a:t>Gerken</a:t>
            </a:r>
            <a:r>
              <a:rPr lang="en-US" sz="1200" dirty="0">
                <a:solidFill>
                  <a:srgbClr val="0000FF"/>
                </a:solidFill>
                <a:latin typeface="Candara"/>
                <a:cs typeface="Candara"/>
              </a:rPr>
              <a:t>, 2006)</a:t>
            </a:r>
          </a:p>
          <a:p>
            <a:r>
              <a:rPr lang="en-US" b="1" dirty="0">
                <a:solidFill>
                  <a:srgbClr val="0000FF"/>
                </a:solidFill>
                <a:latin typeface="Candara"/>
                <a:cs typeface="Candara"/>
              </a:rPr>
              <a:t>→ </a:t>
            </a:r>
            <a:r>
              <a:rPr lang="en-US" b="1" dirty="0" smtClean="0">
                <a:solidFill>
                  <a:srgbClr val="0000FF"/>
                </a:solidFill>
                <a:latin typeface="Candara"/>
                <a:cs typeface="Candara"/>
              </a:rPr>
              <a:t>What </a:t>
            </a:r>
            <a:r>
              <a:rPr lang="en-US" b="1" dirty="0">
                <a:solidFill>
                  <a:srgbClr val="0000FF"/>
                </a:solidFill>
                <a:latin typeface="Candara"/>
                <a:cs typeface="Candara"/>
              </a:rPr>
              <a:t>makes a rule reliable? How much variability?</a:t>
            </a:r>
            <a:endParaRPr lang="en-US" dirty="0">
              <a:solidFill>
                <a:srgbClr val="0000FF"/>
              </a:solidFill>
              <a:latin typeface="Candara"/>
              <a:cs typeface="Candara"/>
            </a:endParaRPr>
          </a:p>
          <a:p>
            <a:endParaRPr lang="en-US" dirty="0">
              <a:solidFill>
                <a:srgbClr val="0000FF"/>
              </a:solidFill>
              <a:latin typeface="Candara"/>
              <a:cs typeface="Candara"/>
            </a:endParaRPr>
          </a:p>
          <a:p>
            <a:r>
              <a:rPr lang="en-US" dirty="0">
                <a:solidFill>
                  <a:srgbClr val="0000FF"/>
                </a:solidFill>
                <a:latin typeface="Candara"/>
                <a:cs typeface="Candara"/>
              </a:rPr>
              <a:t>(2) </a:t>
            </a:r>
            <a:r>
              <a:rPr lang="en-US" b="1" dirty="0" smtClean="0">
                <a:solidFill>
                  <a:srgbClr val="E2751D"/>
                </a:solidFill>
                <a:latin typeface="Candara"/>
                <a:cs typeface="Candara"/>
              </a:rPr>
              <a:t>richness </a:t>
            </a:r>
            <a:r>
              <a:rPr lang="en-US" b="1" dirty="0">
                <a:solidFill>
                  <a:srgbClr val="E2751D"/>
                </a:solidFill>
                <a:latin typeface="Candara"/>
                <a:cs typeface="Candara"/>
              </a:rPr>
              <a:t>of contexts, </a:t>
            </a:r>
            <a:r>
              <a:rPr lang="en-US" dirty="0" smtClean="0">
                <a:solidFill>
                  <a:srgbClr val="0000FF"/>
                </a:solidFill>
                <a:latin typeface="Candara"/>
                <a:cs typeface="Candara"/>
              </a:rPr>
              <a:t>(3) </a:t>
            </a:r>
            <a:r>
              <a:rPr lang="en-US" b="1" dirty="0" smtClean="0">
                <a:solidFill>
                  <a:srgbClr val="E2751D"/>
                </a:solidFill>
                <a:latin typeface="Candara"/>
                <a:cs typeface="Candara"/>
              </a:rPr>
              <a:t>overlap </a:t>
            </a:r>
            <a:r>
              <a:rPr lang="en-US" b="1" dirty="0">
                <a:solidFill>
                  <a:srgbClr val="E2751D"/>
                </a:solidFill>
                <a:latin typeface="Candara"/>
                <a:cs typeface="Candara"/>
              </a:rPr>
              <a:t>of contexts, </a:t>
            </a:r>
            <a:r>
              <a:rPr lang="en-US" dirty="0" smtClean="0">
                <a:solidFill>
                  <a:srgbClr val="0000FF"/>
                </a:solidFill>
                <a:latin typeface="Candara"/>
                <a:cs typeface="Candara"/>
              </a:rPr>
              <a:t>(4) </a:t>
            </a:r>
            <a:r>
              <a:rPr lang="en-US" b="1" dirty="0" smtClean="0">
                <a:solidFill>
                  <a:srgbClr val="E2751D"/>
                </a:solidFill>
                <a:latin typeface="Candara"/>
                <a:cs typeface="Candara"/>
              </a:rPr>
              <a:t>systematic </a:t>
            </a:r>
            <a:r>
              <a:rPr lang="en-US" b="1" dirty="0">
                <a:solidFill>
                  <a:srgbClr val="E2751D"/>
                </a:solidFill>
                <a:latin typeface="Candara"/>
                <a:cs typeface="Candara"/>
              </a:rPr>
              <a:t>gaps, </a:t>
            </a:r>
            <a:r>
              <a:rPr lang="en-US" dirty="0" smtClean="0">
                <a:solidFill>
                  <a:srgbClr val="0000FF"/>
                </a:solidFill>
                <a:latin typeface="Candara"/>
                <a:cs typeface="Candara"/>
              </a:rPr>
              <a:t>(5) </a:t>
            </a:r>
            <a:r>
              <a:rPr lang="en-US" b="1" dirty="0" smtClean="0">
                <a:solidFill>
                  <a:srgbClr val="E2751D"/>
                </a:solidFill>
                <a:latin typeface="Candara"/>
                <a:cs typeface="Candara"/>
              </a:rPr>
              <a:t>exposure </a:t>
            </a:r>
            <a:r>
              <a:rPr lang="en-US" b="1" dirty="0">
                <a:solidFill>
                  <a:srgbClr val="E2751D"/>
                </a:solidFill>
                <a:latin typeface="Candara"/>
                <a:cs typeface="Candara"/>
              </a:rPr>
              <a:t>time</a:t>
            </a:r>
            <a:r>
              <a:rPr lang="en-US" dirty="0">
                <a:solidFill>
                  <a:srgbClr val="0000FF"/>
                </a:solidFill>
                <a:latin typeface="Candara"/>
                <a:cs typeface="Candara"/>
              </a:rPr>
              <a:t> → factors modulate category formation in a different manner </a:t>
            </a:r>
            <a:r>
              <a:rPr lang="en-US" sz="1200" dirty="0">
                <a:solidFill>
                  <a:srgbClr val="0000FF"/>
                </a:solidFill>
                <a:latin typeface="Candara"/>
                <a:cs typeface="Candara"/>
              </a:rPr>
              <a:t>(Reeder et al, 2009)</a:t>
            </a:r>
          </a:p>
          <a:p>
            <a:r>
              <a:rPr lang="en-US" b="1" dirty="0">
                <a:solidFill>
                  <a:srgbClr val="0000FF"/>
                </a:solidFill>
                <a:latin typeface="Candara"/>
                <a:cs typeface="Candara"/>
              </a:rPr>
              <a:t>→ Are these independent factors? Why different effects?</a:t>
            </a:r>
          </a:p>
          <a:p>
            <a:endParaRPr lang="en-US" dirty="0"/>
          </a:p>
        </p:txBody>
      </p:sp>
      <p:sp>
        <p:nvSpPr>
          <p:cNvPr id="23" name="TextBox 22"/>
          <p:cNvSpPr txBox="1"/>
          <p:nvPr/>
        </p:nvSpPr>
        <p:spPr>
          <a:xfrm>
            <a:off x="4198362" y="2093203"/>
            <a:ext cx="737076" cy="369332"/>
          </a:xfrm>
          <a:prstGeom prst="rect">
            <a:avLst/>
          </a:prstGeom>
          <a:noFill/>
        </p:spPr>
        <p:txBody>
          <a:bodyPr wrap="square" rtlCol="0">
            <a:spAutoFit/>
          </a:bodyPr>
          <a:lstStyle/>
          <a:p>
            <a:r>
              <a:rPr lang="en-US" b="1" dirty="0" smtClean="0">
                <a:solidFill>
                  <a:srgbClr val="DD8047"/>
                </a:solidFill>
                <a:latin typeface="Candara"/>
                <a:cs typeface="Candara"/>
              </a:rPr>
              <a:t>VS.</a:t>
            </a:r>
            <a:endParaRPr lang="en-US" b="1" dirty="0">
              <a:solidFill>
                <a:srgbClr val="DD8047"/>
              </a:solidFill>
              <a:latin typeface="Candara"/>
              <a:cs typeface="Candara"/>
            </a:endParaRPr>
          </a:p>
        </p:txBody>
      </p:sp>
      <p:sp>
        <p:nvSpPr>
          <p:cNvPr id="9" name="TextBox 8"/>
          <p:cNvSpPr txBox="1"/>
          <p:nvPr/>
        </p:nvSpPr>
        <p:spPr>
          <a:xfrm>
            <a:off x="608649" y="3747754"/>
            <a:ext cx="1606231" cy="346249"/>
          </a:xfrm>
          <a:prstGeom prst="rect">
            <a:avLst/>
          </a:prstGeom>
          <a:noFill/>
        </p:spPr>
        <p:txBody>
          <a:bodyPr wrap="square" rtlCol="0">
            <a:spAutoFit/>
          </a:bodyPr>
          <a:lstStyle/>
          <a:p>
            <a:r>
              <a:rPr lang="en-US" sz="1650" b="1" dirty="0">
                <a:solidFill>
                  <a:srgbClr val="0000FF"/>
                </a:solidFill>
                <a:latin typeface="Candara"/>
                <a:cs typeface="Candara"/>
              </a:rPr>
              <a:t>Factors</a:t>
            </a:r>
            <a:endParaRPr lang="en-US" sz="1650" dirty="0"/>
          </a:p>
        </p:txBody>
      </p:sp>
    </p:spTree>
    <p:extLst>
      <p:ext uri="{BB962C8B-B14F-4D97-AF65-F5344CB8AC3E}">
        <p14:creationId xmlns:p14="http://schemas.microsoft.com/office/powerpoint/2010/main" val="2162323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690087322"/>
              </p:ext>
            </p:extLst>
          </p:nvPr>
        </p:nvGraphicFramePr>
        <p:xfrm>
          <a:off x="650240" y="738083"/>
          <a:ext cx="7640320" cy="17815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TextBox 15"/>
          <p:cNvSpPr txBox="1"/>
          <p:nvPr/>
        </p:nvSpPr>
        <p:spPr>
          <a:xfrm>
            <a:off x="3930661" y="2643540"/>
            <a:ext cx="737076" cy="369332"/>
          </a:xfrm>
          <a:prstGeom prst="rect">
            <a:avLst/>
          </a:prstGeom>
          <a:noFill/>
        </p:spPr>
        <p:txBody>
          <a:bodyPr wrap="square" rtlCol="0">
            <a:spAutoFit/>
          </a:bodyPr>
          <a:lstStyle/>
          <a:p>
            <a:r>
              <a:rPr lang="en-US" b="1" dirty="0" smtClean="0">
                <a:solidFill>
                  <a:srgbClr val="DD8047"/>
                </a:solidFill>
                <a:latin typeface="Candara"/>
                <a:cs typeface="Candara"/>
              </a:rPr>
              <a:t>OR</a:t>
            </a:r>
            <a:endParaRPr lang="en-US" b="1" dirty="0">
              <a:solidFill>
                <a:srgbClr val="DD8047"/>
              </a:solidFill>
              <a:latin typeface="Candara"/>
              <a:cs typeface="Candara"/>
            </a:endParaRPr>
          </a:p>
        </p:txBody>
      </p:sp>
      <p:graphicFrame>
        <p:nvGraphicFramePr>
          <p:cNvPr id="17" name="Diagram 16"/>
          <p:cNvGraphicFramePr/>
          <p:nvPr>
            <p:extLst>
              <p:ext uri="{D42A27DB-BD31-4B8C-83A1-F6EECF244321}">
                <p14:modId xmlns:p14="http://schemas.microsoft.com/office/powerpoint/2010/main" val="60794104"/>
              </p:ext>
            </p:extLst>
          </p:nvPr>
        </p:nvGraphicFramePr>
        <p:xfrm>
          <a:off x="1101730" y="3171748"/>
          <a:ext cx="6394940" cy="336757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8" name="TextBox 17"/>
          <p:cNvSpPr txBox="1"/>
          <p:nvPr/>
        </p:nvSpPr>
        <p:spPr>
          <a:xfrm>
            <a:off x="1335233" y="254706"/>
            <a:ext cx="6955327" cy="369332"/>
          </a:xfrm>
          <a:prstGeom prst="rect">
            <a:avLst/>
          </a:prstGeom>
          <a:noFill/>
        </p:spPr>
        <p:txBody>
          <a:bodyPr wrap="square" rtlCol="0">
            <a:spAutoFit/>
          </a:bodyPr>
          <a:lstStyle/>
          <a:p>
            <a:r>
              <a:rPr lang="en-US" b="1" dirty="0" smtClean="0">
                <a:solidFill>
                  <a:schemeClr val="accent3"/>
                </a:solidFill>
                <a:latin typeface="Candara"/>
                <a:cs typeface="Candara"/>
              </a:rPr>
              <a:t>Independent mechanisms underlying these types of generalization?</a:t>
            </a:r>
            <a:endParaRPr lang="en-US" b="1" dirty="0">
              <a:solidFill>
                <a:schemeClr val="accent3"/>
              </a:solidFill>
              <a:latin typeface="Candara"/>
              <a:cs typeface="Candara"/>
            </a:endParaRPr>
          </a:p>
        </p:txBody>
      </p:sp>
      <p:sp>
        <p:nvSpPr>
          <p:cNvPr id="19" name="TextBox 18"/>
          <p:cNvSpPr txBox="1"/>
          <p:nvPr/>
        </p:nvSpPr>
        <p:spPr>
          <a:xfrm>
            <a:off x="2632947" y="2987082"/>
            <a:ext cx="3332505" cy="369332"/>
          </a:xfrm>
          <a:prstGeom prst="rect">
            <a:avLst/>
          </a:prstGeom>
          <a:noFill/>
        </p:spPr>
        <p:txBody>
          <a:bodyPr wrap="square" rtlCol="0">
            <a:spAutoFit/>
          </a:bodyPr>
          <a:lstStyle/>
          <a:p>
            <a:pPr algn="ctr"/>
            <a:r>
              <a:rPr lang="en-US" b="1" dirty="0" smtClean="0">
                <a:solidFill>
                  <a:schemeClr val="accent3"/>
                </a:solidFill>
                <a:latin typeface="Candara"/>
                <a:cs typeface="Candara"/>
              </a:rPr>
              <a:t>Phased mechanism?</a:t>
            </a:r>
            <a:endParaRPr lang="en-US" b="1" dirty="0">
              <a:solidFill>
                <a:schemeClr val="accent3"/>
              </a:solidFill>
              <a:latin typeface="Candara"/>
              <a:cs typeface="Candara"/>
            </a:endParaRPr>
          </a:p>
        </p:txBody>
      </p:sp>
      <p:sp>
        <p:nvSpPr>
          <p:cNvPr id="10" name="TextBox 9"/>
          <p:cNvSpPr txBox="1"/>
          <p:nvPr/>
        </p:nvSpPr>
        <p:spPr>
          <a:xfrm>
            <a:off x="8871013" y="21279"/>
            <a:ext cx="225778" cy="338554"/>
          </a:xfrm>
          <a:prstGeom prst="rect">
            <a:avLst/>
          </a:prstGeom>
          <a:noFill/>
        </p:spPr>
        <p:txBody>
          <a:bodyPr wrap="square" rtlCol="0">
            <a:spAutoFit/>
          </a:bodyPr>
          <a:lstStyle/>
          <a:p>
            <a:r>
              <a:rPr lang="en-US" sz="1600" b="1" dirty="0" smtClean="0">
                <a:solidFill>
                  <a:srgbClr val="0000FF"/>
                </a:solidFill>
              </a:rPr>
              <a:t>3</a:t>
            </a:r>
            <a:endParaRPr lang="en-US" sz="1600" b="1" dirty="0">
              <a:solidFill>
                <a:srgbClr val="0000FF"/>
              </a:solidFill>
            </a:endParaRPr>
          </a:p>
        </p:txBody>
      </p:sp>
    </p:spTree>
    <p:extLst>
      <p:ext uri="{BB962C8B-B14F-4D97-AF65-F5344CB8AC3E}">
        <p14:creationId xmlns:p14="http://schemas.microsoft.com/office/powerpoint/2010/main" val="13518704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335948277"/>
              </p:ext>
            </p:extLst>
          </p:nvPr>
        </p:nvGraphicFramePr>
        <p:xfrm>
          <a:off x="275765" y="2739776"/>
          <a:ext cx="8806410" cy="19439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idx="4294967295"/>
          </p:nvPr>
        </p:nvSpPr>
        <p:spPr>
          <a:xfrm>
            <a:off x="1477818" y="249238"/>
            <a:ext cx="6400800" cy="620712"/>
          </a:xfrm>
        </p:spPr>
        <p:txBody>
          <a:bodyPr>
            <a:normAutofit fontScale="90000"/>
          </a:bodyPr>
          <a:lstStyle/>
          <a:p>
            <a:r>
              <a:rPr lang="en-US" sz="3600" b="1" dirty="0" smtClean="0">
                <a:solidFill>
                  <a:schemeClr val="accent3"/>
                </a:solidFill>
                <a:latin typeface="Candara"/>
                <a:cs typeface="Candara"/>
              </a:rPr>
              <a:t>Research Questions</a:t>
            </a:r>
            <a:endParaRPr lang="en-US" sz="3600" b="1" dirty="0">
              <a:solidFill>
                <a:schemeClr val="accent3"/>
              </a:solidFill>
              <a:latin typeface="Candara"/>
              <a:cs typeface="Candara"/>
            </a:endParaRPr>
          </a:p>
        </p:txBody>
      </p:sp>
      <p:sp>
        <p:nvSpPr>
          <p:cNvPr id="3" name="Text Placeholder 2"/>
          <p:cNvSpPr>
            <a:spLocks noGrp="1"/>
          </p:cNvSpPr>
          <p:nvPr>
            <p:ph type="body" idx="4294967295"/>
          </p:nvPr>
        </p:nvSpPr>
        <p:spPr>
          <a:xfrm>
            <a:off x="0" y="1138238"/>
            <a:ext cx="8856397" cy="1500187"/>
          </a:xfrm>
        </p:spPr>
        <p:txBody>
          <a:bodyPr>
            <a:normAutofit/>
          </a:bodyPr>
          <a:lstStyle/>
          <a:p>
            <a:r>
              <a:rPr lang="en-US" sz="2400" dirty="0" smtClean="0">
                <a:solidFill>
                  <a:srgbClr val="0000FF"/>
                </a:solidFill>
                <a:latin typeface="Candara"/>
                <a:cs typeface="Candara"/>
              </a:rPr>
              <a:t>1. What are the </a:t>
            </a:r>
            <a:r>
              <a:rPr lang="en-US" sz="2400" b="1" dirty="0" smtClean="0">
                <a:solidFill>
                  <a:srgbClr val="0000FF"/>
                </a:solidFill>
                <a:latin typeface="Candara"/>
                <a:cs typeface="Candara"/>
              </a:rPr>
              <a:t>independent factors</a:t>
            </a:r>
            <a:r>
              <a:rPr lang="en-US" sz="2400" dirty="0" smtClean="0">
                <a:solidFill>
                  <a:srgbClr val="0000FF"/>
                </a:solidFill>
                <a:latin typeface="Candara"/>
                <a:cs typeface="Candara"/>
              </a:rPr>
              <a:t> that trigger the </a:t>
            </a:r>
            <a:r>
              <a:rPr lang="en-US" sz="2400" b="1" i="1" dirty="0" smtClean="0">
                <a:solidFill>
                  <a:srgbClr val="0000FF"/>
                </a:solidFill>
                <a:latin typeface="Candara"/>
                <a:cs typeface="Candara"/>
              </a:rPr>
              <a:t>inductive leap</a:t>
            </a:r>
            <a:r>
              <a:rPr lang="en-US" sz="2400" b="1" dirty="0" smtClean="0">
                <a:solidFill>
                  <a:srgbClr val="0000FF"/>
                </a:solidFill>
                <a:latin typeface="Candara"/>
                <a:cs typeface="Candara"/>
              </a:rPr>
              <a:t> </a:t>
            </a:r>
            <a:r>
              <a:rPr lang="en-US" sz="2400" dirty="0" smtClean="0">
                <a:solidFill>
                  <a:srgbClr val="0000FF"/>
                </a:solidFill>
                <a:latin typeface="Candara"/>
                <a:cs typeface="Candara"/>
              </a:rPr>
              <a:t>from memorizing specific items to forming perceptually-bound and category-based generalizations? </a:t>
            </a:r>
            <a:endParaRPr lang="en-US" sz="2400" dirty="0">
              <a:solidFill>
                <a:srgbClr val="0000FF"/>
              </a:solidFill>
              <a:latin typeface="Candara"/>
              <a:cs typeface="Candara"/>
            </a:endParaRPr>
          </a:p>
        </p:txBody>
      </p:sp>
      <p:sp>
        <p:nvSpPr>
          <p:cNvPr id="6" name="TextBox 5"/>
          <p:cNvSpPr txBox="1"/>
          <p:nvPr/>
        </p:nvSpPr>
        <p:spPr>
          <a:xfrm>
            <a:off x="0" y="4959686"/>
            <a:ext cx="8580632" cy="1569660"/>
          </a:xfrm>
          <a:prstGeom prst="rect">
            <a:avLst/>
          </a:prstGeom>
          <a:noFill/>
        </p:spPr>
        <p:txBody>
          <a:bodyPr wrap="square" rtlCol="0">
            <a:spAutoFit/>
          </a:bodyPr>
          <a:lstStyle/>
          <a:p>
            <a:pPr algn="r"/>
            <a:r>
              <a:rPr lang="en-US" sz="2400" dirty="0" smtClean="0">
                <a:solidFill>
                  <a:srgbClr val="0000FF"/>
                </a:solidFill>
                <a:latin typeface="Candara"/>
                <a:cs typeface="Candara"/>
              </a:rPr>
              <a:t>2. Are there independent mechanisms underlying these two types of generalization</a:t>
            </a:r>
          </a:p>
          <a:p>
            <a:pPr algn="r"/>
            <a:r>
              <a:rPr lang="en-US" sz="2400" dirty="0" smtClean="0">
                <a:solidFill>
                  <a:srgbClr val="0000FF"/>
                </a:solidFill>
                <a:latin typeface="Candara"/>
                <a:cs typeface="Candara"/>
              </a:rPr>
              <a:t>OR</a:t>
            </a:r>
          </a:p>
          <a:p>
            <a:pPr algn="r"/>
            <a:r>
              <a:rPr lang="en-US" sz="2400" dirty="0" smtClean="0">
                <a:solidFill>
                  <a:srgbClr val="0000FF"/>
                </a:solidFill>
                <a:latin typeface="Candara"/>
                <a:cs typeface="Candara"/>
              </a:rPr>
              <a:t>Are they different outcomes of </a:t>
            </a:r>
            <a:r>
              <a:rPr lang="en-US" sz="2400" b="1" i="1" dirty="0" smtClean="0">
                <a:solidFill>
                  <a:srgbClr val="0000FF"/>
                </a:solidFill>
                <a:latin typeface="Candara"/>
                <a:cs typeface="Candara"/>
              </a:rPr>
              <a:t>the same learning mechanism</a:t>
            </a:r>
            <a:r>
              <a:rPr lang="en-US" sz="2400" dirty="0" smtClean="0">
                <a:solidFill>
                  <a:srgbClr val="0000FF"/>
                </a:solidFill>
                <a:latin typeface="Candara"/>
                <a:cs typeface="Candara"/>
              </a:rPr>
              <a:t>? </a:t>
            </a:r>
            <a:endParaRPr lang="en-US" sz="2400" dirty="0">
              <a:solidFill>
                <a:srgbClr val="0000FF"/>
              </a:solidFill>
              <a:latin typeface="Candara"/>
              <a:cs typeface="Candara"/>
            </a:endParaRPr>
          </a:p>
        </p:txBody>
      </p:sp>
      <p:sp>
        <p:nvSpPr>
          <p:cNvPr id="7" name="TextBox 6"/>
          <p:cNvSpPr txBox="1"/>
          <p:nvPr/>
        </p:nvSpPr>
        <p:spPr>
          <a:xfrm>
            <a:off x="8856397" y="79961"/>
            <a:ext cx="225778" cy="338554"/>
          </a:xfrm>
          <a:prstGeom prst="rect">
            <a:avLst/>
          </a:prstGeom>
          <a:noFill/>
        </p:spPr>
        <p:txBody>
          <a:bodyPr wrap="square" rtlCol="0">
            <a:spAutoFit/>
          </a:bodyPr>
          <a:lstStyle/>
          <a:p>
            <a:r>
              <a:rPr lang="en-US" sz="1600" b="1" dirty="0" smtClean="0">
                <a:solidFill>
                  <a:srgbClr val="0000FF"/>
                </a:solidFill>
              </a:rPr>
              <a:t>4</a:t>
            </a:r>
            <a:endParaRPr lang="en-US" sz="1600" b="1" dirty="0">
              <a:solidFill>
                <a:srgbClr val="0000FF"/>
              </a:solidFill>
            </a:endParaRPr>
          </a:p>
        </p:txBody>
      </p:sp>
    </p:spTree>
    <p:extLst>
      <p:ext uri="{BB962C8B-B14F-4D97-AF65-F5344CB8AC3E}">
        <p14:creationId xmlns:p14="http://schemas.microsoft.com/office/powerpoint/2010/main" val="15849224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5018" y="62206"/>
            <a:ext cx="8077200" cy="1142999"/>
          </a:xfrm>
        </p:spPr>
        <p:txBody>
          <a:bodyPr anchor="ctr">
            <a:normAutofit fontScale="90000"/>
          </a:bodyPr>
          <a:lstStyle/>
          <a:p>
            <a:r>
              <a:rPr lang="en-US" sz="4800" b="1" dirty="0" smtClean="0">
                <a:solidFill>
                  <a:schemeClr val="accent3"/>
                </a:solidFill>
                <a:latin typeface="Candara"/>
                <a:cs typeface="Candara"/>
              </a:rPr>
              <a:t>New </a:t>
            </a:r>
            <a:r>
              <a:rPr lang="en-US" sz="4800" b="1" dirty="0">
                <a:solidFill>
                  <a:schemeClr val="accent3"/>
                </a:solidFill>
                <a:latin typeface="Candara"/>
                <a:cs typeface="Candara"/>
              </a:rPr>
              <a:t>Entropy Model</a:t>
            </a:r>
            <a:r>
              <a:rPr lang="en-US" sz="4800" dirty="0">
                <a:solidFill>
                  <a:srgbClr val="0000FF"/>
                </a:solidFill>
                <a:latin typeface="Candara"/>
                <a:cs typeface="Candara"/>
              </a:rPr>
              <a:t/>
            </a:r>
            <a:br>
              <a:rPr lang="en-US" sz="4800" dirty="0">
                <a:solidFill>
                  <a:srgbClr val="0000FF"/>
                </a:solidFill>
                <a:latin typeface="Candara"/>
                <a:cs typeface="Candara"/>
              </a:rPr>
            </a:br>
            <a:endParaRPr lang="en-US" dirty="0">
              <a:solidFill>
                <a:srgbClr val="0000FF"/>
              </a:solidFill>
              <a:latin typeface="Candara"/>
              <a:cs typeface="Candara"/>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497961016"/>
              </p:ext>
            </p:extLst>
          </p:nvPr>
        </p:nvGraphicFramePr>
        <p:xfrm>
          <a:off x="-856567" y="1479365"/>
          <a:ext cx="4976456" cy="34911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 Placeholder 7"/>
          <p:cNvSpPr txBox="1">
            <a:spLocks noGrp="1"/>
          </p:cNvSpPr>
          <p:nvPr>
            <p:ph type="body" sz="half" idx="2"/>
          </p:nvPr>
        </p:nvSpPr>
        <p:spPr>
          <a:xfrm>
            <a:off x="115418" y="899770"/>
            <a:ext cx="4262582" cy="400110"/>
          </a:xfrm>
          <a:prstGeom prst="rect">
            <a:avLst/>
          </a:prstGeom>
          <a:noFill/>
        </p:spPr>
        <p:txBody>
          <a:bodyPr wrap="square" rtlCol="0">
            <a:spAutoFit/>
          </a:bodyPr>
          <a:lstStyle/>
          <a:p>
            <a:r>
              <a:rPr lang="en-US" sz="2000" b="1" u="sng" dirty="0" smtClean="0">
                <a:solidFill>
                  <a:srgbClr val="0000FF"/>
                </a:solidFill>
                <a:latin typeface="Candara"/>
                <a:cs typeface="Candara"/>
              </a:rPr>
              <a:t>Perceptually-bound generalizations</a:t>
            </a:r>
            <a:endParaRPr lang="en-US" sz="2000" b="1" u="sng" dirty="0">
              <a:solidFill>
                <a:srgbClr val="0000FF"/>
              </a:solidFill>
              <a:latin typeface="Candara"/>
              <a:cs typeface="Candara"/>
            </a:endParaRPr>
          </a:p>
        </p:txBody>
      </p:sp>
      <p:sp>
        <p:nvSpPr>
          <p:cNvPr id="9" name="Text Placeholder 8"/>
          <p:cNvSpPr txBox="1">
            <a:spLocks noGrp="1"/>
          </p:cNvSpPr>
          <p:nvPr>
            <p:ph type="body" sz="quarter" idx="4294967295"/>
          </p:nvPr>
        </p:nvSpPr>
        <p:spPr>
          <a:xfrm>
            <a:off x="5435500" y="940033"/>
            <a:ext cx="3767137" cy="400050"/>
          </a:xfrm>
          <a:prstGeom prst="rect">
            <a:avLst/>
          </a:prstGeom>
          <a:noFill/>
        </p:spPr>
        <p:txBody>
          <a:bodyPr wrap="square" rtlCol="0">
            <a:spAutoFit/>
          </a:bodyPr>
          <a:lstStyle/>
          <a:p>
            <a:pPr marL="0" indent="0" algn="ctr">
              <a:buNone/>
            </a:pPr>
            <a:r>
              <a:rPr lang="en-US" sz="2000" b="1" u="sng" dirty="0" smtClean="0">
                <a:solidFill>
                  <a:srgbClr val="0000FF"/>
                </a:solidFill>
                <a:latin typeface="Candara"/>
                <a:cs typeface="Candara"/>
              </a:rPr>
              <a:t>Category-based generalizations</a:t>
            </a:r>
            <a:endParaRPr lang="en-US" sz="2000" b="1" u="sng" dirty="0">
              <a:solidFill>
                <a:srgbClr val="0000FF"/>
              </a:solidFill>
              <a:latin typeface="Candara"/>
              <a:cs typeface="Candara"/>
            </a:endParaRPr>
          </a:p>
        </p:txBody>
      </p:sp>
      <p:graphicFrame>
        <p:nvGraphicFramePr>
          <p:cNvPr id="11" name="Picture Placeholder 4"/>
          <p:cNvGraphicFramePr>
            <a:graphicFrameLocks noGrp="1"/>
          </p:cNvGraphicFramePr>
          <p:nvPr>
            <p:ph sz="quarter" idx="4294967295"/>
            <p:extLst>
              <p:ext uri="{D42A27DB-BD31-4B8C-83A1-F6EECF244321}">
                <p14:modId xmlns:p14="http://schemas.microsoft.com/office/powerpoint/2010/main" val="2815489964"/>
              </p:ext>
            </p:extLst>
          </p:nvPr>
        </p:nvGraphicFramePr>
        <p:xfrm>
          <a:off x="5435500" y="1428968"/>
          <a:ext cx="3905250" cy="362585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 Placeholder 7"/>
          <p:cNvSpPr txBox="1">
            <a:spLocks/>
          </p:cNvSpPr>
          <p:nvPr/>
        </p:nvSpPr>
        <p:spPr>
          <a:xfrm>
            <a:off x="325483" y="62206"/>
            <a:ext cx="8668353" cy="6623563"/>
          </a:xfrm>
          <a:prstGeom prst="rect">
            <a:avLst/>
          </a:prstGeom>
        </p:spPr>
        <p:txBody>
          <a:bodyPr vert="horz" lIns="91440" tIns="45720" rIns="91440" bIns="45720" rtlCol="0">
            <a:normAutofit/>
          </a:bodyPr>
          <a:lstStyle>
            <a:lvl1pPr marL="342900" indent="-342900" algn="l" defTabSz="914400" rtl="0" eaLnBrk="1" latinLnBrk="0" hangingPunct="1">
              <a:spcBef>
                <a:spcPts val="20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1946275" indent="-234950" algn="l" defTabSz="914400" rtl="0" eaLnBrk="1" latinLnBrk="0" hangingPunct="1">
              <a:spcBef>
                <a:spcPct val="20000"/>
              </a:spcBef>
              <a:buClr>
                <a:schemeClr val="accent1">
                  <a:lumMod val="60000"/>
                  <a:lumOff val="40000"/>
                </a:schemeClr>
              </a:buClr>
              <a:buSzPct val="90000"/>
              <a:buFont typeface="Wingdings" pitchFamily="2" charset="2"/>
              <a:buChar char=""/>
              <a:defRPr lang="en-US" sz="1600" kern="120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Clr>
                <a:schemeClr val="accent1"/>
              </a:buClr>
              <a:buSzPct val="90000"/>
              <a:buFont typeface="Wingdings" pitchFamily="2" charset="2"/>
              <a:buChar char=""/>
              <a:defRPr lang="en-US" sz="1600" kern="120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Clr>
                <a:schemeClr val="accent1">
                  <a:lumMod val="60000"/>
                  <a:lumOff val="40000"/>
                </a:schemeClr>
              </a:buClr>
              <a:buSzPct val="90000"/>
              <a:buFont typeface="Wingdings" pitchFamily="2" charset="2"/>
              <a:buChar char=""/>
              <a:defRPr lang="en-US" sz="1600" kern="120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Clr>
                <a:schemeClr val="accent1"/>
              </a:buClr>
              <a:buSzPct val="90000"/>
              <a:buFont typeface="Wingdings" pitchFamily="2" charset="2"/>
              <a:buChar char=""/>
              <a:defRPr lang="en-US" sz="1600" kern="1200">
                <a:solidFill>
                  <a:schemeClr val="tx1">
                    <a:lumMod val="65000"/>
                    <a:lumOff val="35000"/>
                  </a:schemeClr>
                </a:solidFill>
                <a:latin typeface="+mn-lt"/>
                <a:ea typeface="+mn-ea"/>
                <a:cs typeface="+mn-cs"/>
              </a:defRPr>
            </a:lvl9pPr>
          </a:lstStyle>
          <a:p>
            <a:endParaRPr lang="en-US" sz="3000" dirty="0">
              <a:solidFill>
                <a:srgbClr val="0000FF"/>
              </a:solidFill>
              <a:latin typeface="Candara"/>
              <a:cs typeface="Candara"/>
            </a:endParaRPr>
          </a:p>
        </p:txBody>
      </p:sp>
      <p:grpSp>
        <p:nvGrpSpPr>
          <p:cNvPr id="12" name="Group 11"/>
          <p:cNvGrpSpPr/>
          <p:nvPr/>
        </p:nvGrpSpPr>
        <p:grpSpPr>
          <a:xfrm>
            <a:off x="58637" y="4917605"/>
            <a:ext cx="4371916" cy="1540285"/>
            <a:chOff x="-1" y="4881485"/>
            <a:chExt cx="4371916" cy="1540285"/>
          </a:xfrm>
          <a:solidFill>
            <a:schemeClr val="accent3">
              <a:lumMod val="60000"/>
              <a:lumOff val="40000"/>
            </a:schemeClr>
          </a:solidFill>
          <a:effectLst/>
        </p:grpSpPr>
        <p:sp>
          <p:nvSpPr>
            <p:cNvPr id="13" name="Oval 12"/>
            <p:cNvSpPr/>
            <p:nvPr/>
          </p:nvSpPr>
          <p:spPr>
            <a:xfrm>
              <a:off x="-1" y="5207795"/>
              <a:ext cx="2031090" cy="1206330"/>
            </a:xfrm>
            <a:prstGeom prst="ellipse">
              <a:avLst/>
            </a:prstGeom>
            <a:grpFill/>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solidFill>
                    <a:srgbClr val="0000FF"/>
                  </a:solidFill>
                  <a:latin typeface="Candara"/>
                  <a:cs typeface="Candara"/>
                </a:rPr>
                <a:t>Input complexity</a:t>
              </a:r>
            </a:p>
            <a:p>
              <a:pPr algn="ctr"/>
              <a:r>
                <a:rPr lang="en-US" dirty="0" smtClean="0">
                  <a:solidFill>
                    <a:srgbClr val="0000FF"/>
                  </a:solidFill>
                  <a:latin typeface="Candara"/>
                  <a:cs typeface="Candara"/>
                </a:rPr>
                <a:t>entropy</a:t>
              </a:r>
              <a:endParaRPr lang="en-US" dirty="0">
                <a:solidFill>
                  <a:srgbClr val="0000FF"/>
                </a:solidFill>
                <a:latin typeface="Candara"/>
                <a:cs typeface="Candara"/>
              </a:endParaRPr>
            </a:p>
          </p:txBody>
        </p:sp>
        <p:sp>
          <p:nvSpPr>
            <p:cNvPr id="14" name="Oval 13"/>
            <p:cNvSpPr/>
            <p:nvPr/>
          </p:nvSpPr>
          <p:spPr>
            <a:xfrm>
              <a:off x="2031089" y="4881485"/>
              <a:ext cx="2340826" cy="1540285"/>
            </a:xfrm>
            <a:prstGeom prst="ellipse">
              <a:avLst/>
            </a:prstGeom>
            <a:grpFill/>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dirty="0" smtClean="0">
                  <a:solidFill>
                    <a:srgbClr val="0000FF"/>
                  </a:solidFill>
                  <a:latin typeface="Candara"/>
                  <a:cs typeface="Candara"/>
                </a:rPr>
                <a:t>Channel capacity</a:t>
              </a:r>
            </a:p>
            <a:p>
              <a:pPr algn="ctr"/>
              <a:r>
                <a:rPr lang="en-US" sz="1500" dirty="0" smtClean="0">
                  <a:solidFill>
                    <a:srgbClr val="0000FF"/>
                  </a:solidFill>
                  <a:latin typeface="Candara"/>
                  <a:cs typeface="Candara"/>
                </a:rPr>
                <a:t>entropy/time</a:t>
              </a:r>
              <a:endParaRPr lang="en-US" sz="1500" dirty="0">
                <a:solidFill>
                  <a:srgbClr val="0000FF"/>
                </a:solidFill>
                <a:latin typeface="Candara"/>
                <a:cs typeface="Candara"/>
              </a:endParaRPr>
            </a:p>
          </p:txBody>
        </p:sp>
      </p:grpSp>
      <p:sp>
        <p:nvSpPr>
          <p:cNvPr id="15" name="TextBox 14"/>
          <p:cNvSpPr txBox="1"/>
          <p:nvPr/>
        </p:nvSpPr>
        <p:spPr>
          <a:xfrm>
            <a:off x="1839070" y="5404900"/>
            <a:ext cx="501314" cy="861774"/>
          </a:xfrm>
          <a:prstGeom prst="rect">
            <a:avLst/>
          </a:prstGeom>
          <a:noFill/>
        </p:spPr>
        <p:txBody>
          <a:bodyPr wrap="square" rtlCol="0">
            <a:spAutoFit/>
          </a:bodyPr>
          <a:lstStyle/>
          <a:p>
            <a:r>
              <a:rPr lang="en-US" sz="5000" b="1" dirty="0" smtClean="0">
                <a:solidFill>
                  <a:srgbClr val="0000FF"/>
                </a:solidFill>
                <a:latin typeface="Candara"/>
                <a:cs typeface="Candara"/>
              </a:rPr>
              <a:t>≤</a:t>
            </a:r>
            <a:endParaRPr lang="en-US" sz="5000" b="1" dirty="0">
              <a:solidFill>
                <a:srgbClr val="0000FF"/>
              </a:solidFill>
              <a:latin typeface="Candara"/>
              <a:cs typeface="Candara"/>
            </a:endParaRPr>
          </a:p>
        </p:txBody>
      </p:sp>
      <p:grpSp>
        <p:nvGrpSpPr>
          <p:cNvPr id="16" name="Group 15"/>
          <p:cNvGrpSpPr/>
          <p:nvPr/>
        </p:nvGrpSpPr>
        <p:grpSpPr>
          <a:xfrm>
            <a:off x="4698871" y="4909960"/>
            <a:ext cx="4238184" cy="1540285"/>
            <a:chOff x="4878383" y="4786522"/>
            <a:chExt cx="4238184" cy="1540285"/>
          </a:xfrm>
          <a:solidFill>
            <a:schemeClr val="accent3">
              <a:lumMod val="60000"/>
              <a:lumOff val="40000"/>
            </a:schemeClr>
          </a:solidFill>
        </p:grpSpPr>
        <p:sp>
          <p:nvSpPr>
            <p:cNvPr id="17" name="Oval 16"/>
            <p:cNvSpPr/>
            <p:nvPr/>
          </p:nvSpPr>
          <p:spPr>
            <a:xfrm>
              <a:off x="4878383" y="4786522"/>
              <a:ext cx="2139063" cy="1540285"/>
            </a:xfrm>
            <a:prstGeom prst="ellipse">
              <a:avLst/>
            </a:prstGeom>
            <a:grpFill/>
            <a:ln>
              <a:solidFill>
                <a:schemeClr val="accent3"/>
              </a:solidFill>
            </a:ln>
          </p:spPr>
          <p:style>
            <a:lnRef idx="3">
              <a:schemeClr val="lt1"/>
            </a:lnRef>
            <a:fillRef idx="1">
              <a:schemeClr val="accent3"/>
            </a:fillRef>
            <a:effectRef idx="1">
              <a:schemeClr val="accent3"/>
            </a:effectRef>
            <a:fontRef idx="minor">
              <a:schemeClr val="lt1"/>
            </a:fontRef>
          </p:style>
          <p:txBody>
            <a:bodyPr rtlCol="0" anchor="ctr"/>
            <a:lstStyle/>
            <a:p>
              <a:pPr algn="ctr"/>
              <a:r>
                <a:rPr lang="en-US" b="1" dirty="0" smtClean="0">
                  <a:solidFill>
                    <a:srgbClr val="0000FF"/>
                  </a:solidFill>
                  <a:latin typeface="Candara"/>
                  <a:cs typeface="Candara"/>
                </a:rPr>
                <a:t>Input complexity</a:t>
              </a:r>
            </a:p>
            <a:p>
              <a:pPr algn="ctr"/>
              <a:r>
                <a:rPr lang="en-US" dirty="0">
                  <a:solidFill>
                    <a:srgbClr val="0000FF"/>
                  </a:solidFill>
                  <a:latin typeface="Candara"/>
                  <a:cs typeface="Candara"/>
                </a:rPr>
                <a:t>entropy</a:t>
              </a:r>
              <a:endParaRPr lang="en-US" b="1" dirty="0">
                <a:solidFill>
                  <a:srgbClr val="0000FF"/>
                </a:solidFill>
                <a:latin typeface="Candara"/>
                <a:cs typeface="Candara"/>
              </a:endParaRPr>
            </a:p>
          </p:txBody>
        </p:sp>
        <p:sp>
          <p:nvSpPr>
            <p:cNvPr id="18" name="Oval 17"/>
            <p:cNvSpPr/>
            <p:nvPr/>
          </p:nvSpPr>
          <p:spPr>
            <a:xfrm>
              <a:off x="7017446" y="5025516"/>
              <a:ext cx="2099121" cy="1301291"/>
            </a:xfrm>
            <a:prstGeom prst="ellipse">
              <a:avLst/>
            </a:prstGeom>
            <a:grpFill/>
            <a:ln>
              <a:solidFill>
                <a:schemeClr val="accent3"/>
              </a:solidFill>
            </a:ln>
          </p:spPr>
          <p:style>
            <a:lnRef idx="3">
              <a:schemeClr val="lt1"/>
            </a:lnRef>
            <a:fillRef idx="1">
              <a:schemeClr val="accent3"/>
            </a:fillRef>
            <a:effectRef idx="1">
              <a:schemeClr val="accent3"/>
            </a:effectRef>
            <a:fontRef idx="minor">
              <a:schemeClr val="lt1"/>
            </a:fontRef>
          </p:style>
          <p:txBody>
            <a:bodyPr rtlCol="0" anchor="ctr"/>
            <a:lstStyle/>
            <a:p>
              <a:pPr algn="ctr"/>
              <a:r>
                <a:rPr lang="en-US" b="1" dirty="0" smtClean="0">
                  <a:solidFill>
                    <a:srgbClr val="0000FF"/>
                  </a:solidFill>
                  <a:latin typeface="Candara"/>
                  <a:cs typeface="Candara"/>
                </a:rPr>
                <a:t>Channel capacity</a:t>
              </a:r>
            </a:p>
            <a:p>
              <a:pPr algn="ctr"/>
              <a:r>
                <a:rPr lang="en-US" sz="1500" dirty="0">
                  <a:solidFill>
                    <a:srgbClr val="0000FF"/>
                  </a:solidFill>
                  <a:latin typeface="Candara"/>
                  <a:cs typeface="Candara"/>
                </a:rPr>
                <a:t>entropy/time</a:t>
              </a:r>
            </a:p>
          </p:txBody>
        </p:sp>
      </p:grpSp>
      <p:sp>
        <p:nvSpPr>
          <p:cNvPr id="19" name="TextBox 18"/>
          <p:cNvSpPr txBox="1"/>
          <p:nvPr/>
        </p:nvSpPr>
        <p:spPr>
          <a:xfrm>
            <a:off x="6581023" y="5306120"/>
            <a:ext cx="501314" cy="861774"/>
          </a:xfrm>
          <a:prstGeom prst="rect">
            <a:avLst/>
          </a:prstGeom>
          <a:noFill/>
        </p:spPr>
        <p:txBody>
          <a:bodyPr wrap="square" rtlCol="0">
            <a:spAutoFit/>
          </a:bodyPr>
          <a:lstStyle/>
          <a:p>
            <a:r>
              <a:rPr lang="en-US" sz="5000" b="1" dirty="0" smtClean="0">
                <a:solidFill>
                  <a:srgbClr val="0000FF"/>
                </a:solidFill>
                <a:latin typeface="Candara"/>
                <a:cs typeface="Candara"/>
              </a:rPr>
              <a:t>&gt;</a:t>
            </a:r>
            <a:endParaRPr lang="en-US" sz="5000" b="1" dirty="0">
              <a:solidFill>
                <a:srgbClr val="0000FF"/>
              </a:solidFill>
              <a:latin typeface="Candara"/>
              <a:cs typeface="Candara"/>
            </a:endParaRPr>
          </a:p>
        </p:txBody>
      </p:sp>
      <p:sp>
        <p:nvSpPr>
          <p:cNvPr id="20" name="Text Placeholder 3"/>
          <p:cNvSpPr txBox="1">
            <a:spLocks/>
          </p:cNvSpPr>
          <p:nvPr/>
        </p:nvSpPr>
        <p:spPr>
          <a:xfrm>
            <a:off x="3116474" y="1495337"/>
            <a:ext cx="2842365" cy="2744244"/>
          </a:xfrm>
          <a:prstGeom prst="rect">
            <a:avLst/>
          </a:prstGeom>
        </p:spPr>
        <p:txBody>
          <a:bodyPr vert="horz" lIns="91440" tIns="45720" rIns="91440" bIns="45720" rtlCol="0">
            <a:normAutofit/>
          </a:bodyPr>
          <a:lstStyle>
            <a:lvl1pPr marL="0" indent="0" algn="ctr" defTabSz="914400" rtl="0" eaLnBrk="1" latinLnBrk="0" hangingPunct="1">
              <a:spcBef>
                <a:spcPts val="600"/>
              </a:spcBef>
              <a:buClr>
                <a:schemeClr val="accent1">
                  <a:lumMod val="60000"/>
                  <a:lumOff val="40000"/>
                </a:schemeClr>
              </a:buClr>
              <a:buSzPct val="110000"/>
              <a:buFont typeface="Wingdings 2" pitchFamily="18" charset="2"/>
              <a:buNone/>
              <a:defRPr sz="1800" kern="1200">
                <a:solidFill>
                  <a:schemeClr val="tx1">
                    <a:lumMod val="65000"/>
                    <a:lumOff val="35000"/>
                  </a:schemeClr>
                </a:solidFill>
                <a:latin typeface="+mn-lt"/>
                <a:ea typeface="+mn-ea"/>
                <a:cs typeface="+mn-cs"/>
              </a:defRPr>
            </a:lvl1pPr>
            <a:lvl2pPr marL="457200" indent="0" algn="l" defTabSz="914400" rtl="0" eaLnBrk="1" latinLnBrk="0" hangingPunct="1">
              <a:spcBef>
                <a:spcPts val="600"/>
              </a:spcBef>
              <a:buClr>
                <a:schemeClr val="accent1">
                  <a:lumMod val="75000"/>
                </a:schemeClr>
              </a:buClr>
              <a:buSzPct val="110000"/>
              <a:buFont typeface="Wingdings 2" pitchFamily="18" charset="2"/>
              <a:buNone/>
              <a:defRPr sz="1200" kern="1200">
                <a:solidFill>
                  <a:schemeClr val="tx1">
                    <a:lumMod val="65000"/>
                    <a:lumOff val="35000"/>
                  </a:schemeClr>
                </a:solidFill>
                <a:latin typeface="+mn-lt"/>
                <a:ea typeface="+mn-ea"/>
                <a:cs typeface="+mn-cs"/>
              </a:defRPr>
            </a:lvl2pPr>
            <a:lvl3pPr marL="914400" indent="0" algn="l" defTabSz="914400" rtl="0" eaLnBrk="1" latinLnBrk="0" hangingPunct="1">
              <a:spcBef>
                <a:spcPts val="600"/>
              </a:spcBef>
              <a:buClr>
                <a:schemeClr val="accent1">
                  <a:lumMod val="60000"/>
                  <a:lumOff val="40000"/>
                </a:schemeClr>
              </a:buClr>
              <a:buSzPct val="110000"/>
              <a:buFont typeface="Wingdings 2" pitchFamily="18" charset="2"/>
              <a:buNone/>
              <a:defRPr sz="1000" kern="1200">
                <a:solidFill>
                  <a:schemeClr val="tx1">
                    <a:lumMod val="65000"/>
                    <a:lumOff val="35000"/>
                  </a:schemeClr>
                </a:solidFill>
                <a:latin typeface="+mn-lt"/>
                <a:ea typeface="+mn-ea"/>
                <a:cs typeface="+mn-cs"/>
              </a:defRPr>
            </a:lvl3pPr>
            <a:lvl4pPr marL="1371600" indent="0" algn="l" defTabSz="914400" rtl="0" eaLnBrk="1" latinLnBrk="0" hangingPunct="1">
              <a:spcBef>
                <a:spcPts val="600"/>
              </a:spcBef>
              <a:buClr>
                <a:schemeClr val="accent1">
                  <a:lumMod val="75000"/>
                </a:schemeClr>
              </a:buClr>
              <a:buSzPct val="110000"/>
              <a:buFont typeface="Wingdings 2" pitchFamily="18" charset="2"/>
              <a:buNone/>
              <a:defRPr sz="900" kern="1200">
                <a:solidFill>
                  <a:schemeClr val="tx1">
                    <a:lumMod val="65000"/>
                    <a:lumOff val="35000"/>
                  </a:schemeClr>
                </a:solidFill>
                <a:latin typeface="+mn-lt"/>
                <a:ea typeface="+mn-ea"/>
                <a:cs typeface="+mn-cs"/>
              </a:defRPr>
            </a:lvl4pPr>
            <a:lvl5pPr marL="1828800" indent="0" algn="l" defTabSz="914400" rtl="0" eaLnBrk="1" latinLnBrk="0" hangingPunct="1">
              <a:spcBef>
                <a:spcPts val="600"/>
              </a:spcBef>
              <a:buClr>
                <a:schemeClr val="accent1">
                  <a:lumMod val="60000"/>
                  <a:lumOff val="40000"/>
                </a:schemeClr>
              </a:buClr>
              <a:buSzPct val="110000"/>
              <a:buFont typeface="Wingdings 2" pitchFamily="18" charset="2"/>
              <a:buNone/>
              <a:defRPr sz="900" kern="1200">
                <a:solidFill>
                  <a:schemeClr val="tx1">
                    <a:lumMod val="65000"/>
                    <a:lumOff val="35000"/>
                  </a:schemeClr>
                </a:solidFill>
                <a:latin typeface="+mn-lt"/>
                <a:ea typeface="+mn-ea"/>
                <a:cs typeface="+mn-cs"/>
              </a:defRPr>
            </a:lvl5pPr>
            <a:lvl6pPr marL="2286000" indent="0" algn="l" defTabSz="914400" rtl="0" eaLnBrk="1" latinLnBrk="0" hangingPunct="1">
              <a:spcBef>
                <a:spcPct val="20000"/>
              </a:spcBef>
              <a:buClr>
                <a:schemeClr val="accent2"/>
              </a:buClr>
              <a:buSzPct val="110000"/>
              <a:buFont typeface="Wingdings 2" pitchFamily="18" charset="2"/>
              <a:buNone/>
              <a:defRPr lang="en-US" sz="900" kern="1200">
                <a:solidFill>
                  <a:schemeClr val="tx1">
                    <a:lumMod val="65000"/>
                    <a:lumOff val="35000"/>
                  </a:schemeClr>
                </a:solidFill>
                <a:latin typeface="+mn-lt"/>
                <a:ea typeface="+mn-ea"/>
                <a:cs typeface="+mn-cs"/>
              </a:defRPr>
            </a:lvl6pPr>
            <a:lvl7pPr marL="2743200" indent="0" algn="l" defTabSz="914400" rtl="0" eaLnBrk="1" latinLnBrk="0" hangingPunct="1">
              <a:spcBef>
                <a:spcPct val="20000"/>
              </a:spcBef>
              <a:buClr>
                <a:schemeClr val="accent1">
                  <a:lumMod val="60000"/>
                  <a:lumOff val="40000"/>
                </a:schemeClr>
              </a:buClr>
              <a:buSzPct val="110000"/>
              <a:buFont typeface="Wingdings 2" pitchFamily="18" charset="2"/>
              <a:buNone/>
              <a:defRPr lang="en-US" sz="900" kern="1200">
                <a:solidFill>
                  <a:schemeClr val="tx1">
                    <a:lumMod val="65000"/>
                    <a:lumOff val="35000"/>
                  </a:schemeClr>
                </a:solidFill>
                <a:latin typeface="+mn-lt"/>
                <a:ea typeface="+mn-ea"/>
                <a:cs typeface="+mn-cs"/>
              </a:defRPr>
            </a:lvl7pPr>
            <a:lvl8pPr marL="3200400" indent="0" algn="l" defTabSz="914400" rtl="0" eaLnBrk="1" latinLnBrk="0" hangingPunct="1">
              <a:spcBef>
                <a:spcPct val="20000"/>
              </a:spcBef>
              <a:buClr>
                <a:schemeClr val="accent2"/>
              </a:buClr>
              <a:buSzPct val="110000"/>
              <a:buFont typeface="Wingdings 2" pitchFamily="18" charset="2"/>
              <a:buNone/>
              <a:defRPr lang="en-US" sz="900" kern="1200">
                <a:solidFill>
                  <a:schemeClr val="tx1">
                    <a:lumMod val="65000"/>
                    <a:lumOff val="35000"/>
                  </a:schemeClr>
                </a:solidFill>
                <a:latin typeface="+mn-lt"/>
                <a:ea typeface="+mn-ea"/>
                <a:cs typeface="+mn-cs"/>
              </a:defRPr>
            </a:lvl8pPr>
            <a:lvl9pPr marL="3657600" indent="0" algn="l" defTabSz="914400" rtl="0" eaLnBrk="1" latinLnBrk="0" hangingPunct="1">
              <a:spcBef>
                <a:spcPct val="20000"/>
              </a:spcBef>
              <a:buClr>
                <a:schemeClr val="accent1">
                  <a:lumMod val="60000"/>
                  <a:lumOff val="40000"/>
                </a:schemeClr>
              </a:buClr>
              <a:buSzPct val="110000"/>
              <a:buFont typeface="Wingdings 2" pitchFamily="18" charset="2"/>
              <a:buNone/>
              <a:defRPr lang="en-US" sz="900" kern="1200">
                <a:solidFill>
                  <a:schemeClr val="tx1">
                    <a:lumMod val="65000"/>
                    <a:lumOff val="35000"/>
                  </a:schemeClr>
                </a:solidFill>
                <a:latin typeface="+mn-lt"/>
                <a:ea typeface="+mn-ea"/>
                <a:cs typeface="+mn-cs"/>
              </a:defRPr>
            </a:lvl9pPr>
          </a:lstStyle>
          <a:p>
            <a:r>
              <a:rPr lang="en-US" sz="2000" b="1" u="sng" dirty="0">
                <a:solidFill>
                  <a:srgbClr val="E2751D"/>
                </a:solidFill>
                <a:latin typeface="Candara"/>
                <a:cs typeface="Candara"/>
              </a:rPr>
              <a:t>Entropy</a:t>
            </a:r>
            <a:endParaRPr lang="en-US" sz="2000" dirty="0">
              <a:solidFill>
                <a:srgbClr val="E2751D"/>
              </a:solidFill>
              <a:latin typeface="Candara"/>
              <a:cs typeface="Candara"/>
              <a:sym typeface="Wingdings"/>
            </a:endParaRPr>
          </a:p>
          <a:p>
            <a:pPr marL="285750" indent="-285750">
              <a:buFont typeface="Wingdings" charset="0"/>
              <a:buChar char="à"/>
            </a:pPr>
            <a:r>
              <a:rPr lang="en-US" sz="2000" dirty="0">
                <a:solidFill>
                  <a:srgbClr val="0000FF"/>
                </a:solidFill>
                <a:latin typeface="Candara"/>
                <a:cs typeface="Candara"/>
                <a:sym typeface="Wingdings"/>
              </a:rPr>
              <a:t>a function of </a:t>
            </a:r>
            <a:r>
              <a:rPr lang="en-US" sz="2000" b="1" u="sng" dirty="0" smtClean="0">
                <a:solidFill>
                  <a:srgbClr val="0000FF"/>
                </a:solidFill>
                <a:latin typeface="Candara"/>
                <a:cs typeface="Candara"/>
                <a:sym typeface="Wingdings"/>
              </a:rPr>
              <a:t>number</a:t>
            </a:r>
            <a:r>
              <a:rPr lang="en-US" sz="2000" dirty="0" smtClean="0">
                <a:solidFill>
                  <a:srgbClr val="0000FF"/>
                </a:solidFill>
                <a:latin typeface="Candara"/>
                <a:cs typeface="Candara"/>
                <a:sym typeface="Wingdings"/>
              </a:rPr>
              <a:t> </a:t>
            </a:r>
            <a:r>
              <a:rPr lang="en-US" sz="2000" dirty="0">
                <a:solidFill>
                  <a:srgbClr val="0000FF"/>
                </a:solidFill>
                <a:latin typeface="Candara"/>
                <a:cs typeface="Candara"/>
                <a:sym typeface="Wingdings"/>
              </a:rPr>
              <a:t>of </a:t>
            </a:r>
            <a:r>
              <a:rPr lang="en-US" sz="2000" dirty="0" smtClean="0">
                <a:solidFill>
                  <a:srgbClr val="0000FF"/>
                </a:solidFill>
                <a:latin typeface="Candara"/>
                <a:cs typeface="Candara"/>
                <a:sym typeface="Wingdings"/>
              </a:rPr>
              <a:t>items and </a:t>
            </a:r>
            <a:r>
              <a:rPr lang="en-US" sz="2000" dirty="0">
                <a:solidFill>
                  <a:srgbClr val="0000FF"/>
                </a:solidFill>
                <a:latin typeface="Candara"/>
                <a:cs typeface="Candara"/>
                <a:sym typeface="Wingdings"/>
              </a:rPr>
              <a:t>their </a:t>
            </a:r>
            <a:r>
              <a:rPr lang="en-US" sz="2000" b="1" u="sng" dirty="0">
                <a:solidFill>
                  <a:srgbClr val="0000FF"/>
                </a:solidFill>
                <a:latin typeface="Candara"/>
                <a:cs typeface="Candara"/>
                <a:sym typeface="Wingdings"/>
              </a:rPr>
              <a:t>probability</a:t>
            </a:r>
            <a:r>
              <a:rPr lang="en-US" sz="2000" dirty="0">
                <a:solidFill>
                  <a:srgbClr val="0000FF"/>
                </a:solidFill>
                <a:latin typeface="Candara"/>
                <a:cs typeface="Candara"/>
                <a:sym typeface="Wingdings"/>
              </a:rPr>
              <a:t> </a:t>
            </a:r>
            <a:r>
              <a:rPr lang="en-US" sz="2000" dirty="0" smtClean="0">
                <a:solidFill>
                  <a:srgbClr val="0000FF"/>
                </a:solidFill>
                <a:latin typeface="Candara"/>
                <a:cs typeface="Candara"/>
                <a:sym typeface="Wingdings"/>
              </a:rPr>
              <a:t>(</a:t>
            </a:r>
            <a:r>
              <a:rPr lang="en-US" sz="2000" dirty="0">
                <a:solidFill>
                  <a:srgbClr val="0000FF"/>
                </a:solidFill>
                <a:latin typeface="Candara"/>
                <a:cs typeface="Candara"/>
                <a:sym typeface="Wingdings"/>
              </a:rPr>
              <a:t>frequency)</a:t>
            </a:r>
          </a:p>
          <a:p>
            <a:pPr algn="r"/>
            <a:r>
              <a:rPr lang="en-US" sz="1600" dirty="0">
                <a:solidFill>
                  <a:srgbClr val="0000FF"/>
                </a:solidFill>
                <a:latin typeface="Candara"/>
                <a:cs typeface="Candara"/>
                <a:sym typeface="Wingdings"/>
              </a:rPr>
              <a:t>(Shannon, 1948)</a:t>
            </a:r>
          </a:p>
          <a:p>
            <a:r>
              <a:rPr lang="en-US" sz="2000" dirty="0">
                <a:solidFill>
                  <a:srgbClr val="0000FF"/>
                </a:solidFill>
                <a:latin typeface="Candara"/>
                <a:cs typeface="Candara"/>
                <a:sym typeface="Wingdings"/>
              </a:rPr>
              <a:t> a measure of input complexity</a:t>
            </a:r>
            <a:endParaRPr lang="en-US" sz="2000" dirty="0">
              <a:solidFill>
                <a:srgbClr val="0000FF"/>
              </a:solidFill>
              <a:latin typeface="Candara"/>
              <a:cs typeface="Candara"/>
            </a:endParaRPr>
          </a:p>
          <a:p>
            <a:endParaRPr lang="ro" sz="2000" dirty="0" smtClean="0">
              <a:solidFill>
                <a:srgbClr val="0000FF"/>
              </a:solidFill>
              <a:latin typeface="Candara"/>
              <a:ea typeface="Trebuchet MS"/>
              <a:cs typeface="Candara"/>
              <a:sym typeface="Trebuchet MS"/>
            </a:endParaRPr>
          </a:p>
          <a:p>
            <a:endParaRPr lang="en-US" sz="2000" dirty="0">
              <a:solidFill>
                <a:srgbClr val="0000FF"/>
              </a:solidFill>
              <a:latin typeface="Candara"/>
              <a:cs typeface="Candara"/>
            </a:endParaRPr>
          </a:p>
        </p:txBody>
      </p:sp>
      <p:sp>
        <p:nvSpPr>
          <p:cNvPr id="21" name="TextBox 20"/>
          <p:cNvSpPr txBox="1"/>
          <p:nvPr/>
        </p:nvSpPr>
        <p:spPr>
          <a:xfrm>
            <a:off x="8824166" y="77784"/>
            <a:ext cx="225778" cy="338554"/>
          </a:xfrm>
          <a:prstGeom prst="rect">
            <a:avLst/>
          </a:prstGeom>
          <a:noFill/>
        </p:spPr>
        <p:txBody>
          <a:bodyPr wrap="square" rtlCol="0">
            <a:spAutoFit/>
          </a:bodyPr>
          <a:lstStyle/>
          <a:p>
            <a:r>
              <a:rPr lang="en-US" sz="1600" b="1" dirty="0" smtClean="0">
                <a:solidFill>
                  <a:srgbClr val="0000FF"/>
                </a:solidFill>
              </a:rPr>
              <a:t>5</a:t>
            </a:r>
            <a:endParaRPr lang="en-US" sz="1600" b="1" dirty="0">
              <a:solidFill>
                <a:srgbClr val="0000FF"/>
              </a:solidFill>
            </a:endParaRPr>
          </a:p>
        </p:txBody>
      </p:sp>
    </p:spTree>
    <p:extLst>
      <p:ext uri="{BB962C8B-B14F-4D97-AF65-F5344CB8AC3E}">
        <p14:creationId xmlns:p14="http://schemas.microsoft.com/office/powerpoint/2010/main" val="8106986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628766"/>
          </a:xfrm>
        </p:spPr>
        <p:txBody>
          <a:bodyPr/>
          <a:lstStyle/>
          <a:p>
            <a:r>
              <a:rPr lang="en-US" b="1" dirty="0" smtClean="0">
                <a:solidFill>
                  <a:schemeClr val="accent3"/>
                </a:solidFill>
                <a:latin typeface="Candara"/>
                <a:cs typeface="Candara"/>
              </a:rPr>
              <a:t>Predictions</a:t>
            </a:r>
            <a:endParaRPr lang="en-US" b="1" dirty="0">
              <a:solidFill>
                <a:schemeClr val="accent3"/>
              </a:solidFill>
              <a:latin typeface="Candara"/>
              <a:cs typeface="Candara"/>
            </a:endParaRPr>
          </a:p>
        </p:txBody>
      </p:sp>
      <p:sp>
        <p:nvSpPr>
          <p:cNvPr id="6" name="Content Placeholder 2"/>
          <p:cNvSpPr>
            <a:spLocks noGrp="1"/>
          </p:cNvSpPr>
          <p:nvPr>
            <p:ph idx="1"/>
          </p:nvPr>
        </p:nvSpPr>
        <p:spPr>
          <a:xfrm>
            <a:off x="457199" y="2524417"/>
            <a:ext cx="8284341" cy="3518885"/>
          </a:xfrm>
        </p:spPr>
        <p:txBody>
          <a:bodyPr>
            <a:noAutofit/>
          </a:bodyPr>
          <a:lstStyle/>
          <a:p>
            <a:pPr lvl="0">
              <a:spcBef>
                <a:spcPts val="1000"/>
              </a:spcBef>
              <a:buNone/>
            </a:pPr>
            <a:endParaRPr lang="en-US" sz="2000" b="1" dirty="0" smtClean="0">
              <a:solidFill>
                <a:srgbClr val="0000FF"/>
              </a:solidFill>
              <a:latin typeface="Candara"/>
              <a:ea typeface="Trebuchet MS"/>
              <a:cs typeface="Candara"/>
              <a:sym typeface="Trebuchet MS"/>
            </a:endParaRPr>
          </a:p>
          <a:p>
            <a:pPr lvl="0">
              <a:spcBef>
                <a:spcPts val="1000"/>
              </a:spcBef>
              <a:buNone/>
            </a:pPr>
            <a:r>
              <a:rPr lang="en-US" sz="2000" b="1" dirty="0" smtClean="0">
                <a:solidFill>
                  <a:srgbClr val="0000FF"/>
                </a:solidFill>
                <a:latin typeface="Candara"/>
                <a:ea typeface="Trebuchet MS"/>
                <a:cs typeface="Candara"/>
                <a:sym typeface="Trebuchet MS"/>
              </a:rPr>
              <a:t>Less complexity (entropy) → perceptually-bound generalizations</a:t>
            </a:r>
          </a:p>
          <a:p>
            <a:pPr lvl="0">
              <a:spcBef>
                <a:spcPts val="1000"/>
              </a:spcBef>
              <a:buNone/>
            </a:pPr>
            <a:endParaRPr lang="en-US" sz="2000" b="1" dirty="0" smtClean="0">
              <a:solidFill>
                <a:srgbClr val="0000FF"/>
              </a:solidFill>
              <a:latin typeface="Candara"/>
              <a:ea typeface="Trebuchet MS"/>
              <a:cs typeface="Candara"/>
              <a:sym typeface="Trebuchet MS"/>
            </a:endParaRPr>
          </a:p>
          <a:p>
            <a:pPr lvl="0">
              <a:spcBef>
                <a:spcPts val="1000"/>
              </a:spcBef>
              <a:buNone/>
            </a:pPr>
            <a:r>
              <a:rPr lang="en-US" sz="2000" b="1" dirty="0" smtClean="0">
                <a:solidFill>
                  <a:srgbClr val="E2751D"/>
                </a:solidFill>
                <a:latin typeface="Candara"/>
                <a:ea typeface="Trebuchet MS"/>
                <a:cs typeface="Candara"/>
                <a:sym typeface="Trebuchet MS"/>
              </a:rPr>
              <a:t>High complexity (entropy) →  category-based generalizations</a:t>
            </a:r>
          </a:p>
          <a:p>
            <a:pPr>
              <a:spcBef>
                <a:spcPts val="1000"/>
              </a:spcBef>
              <a:buNone/>
            </a:pPr>
            <a:endParaRPr lang="en-US" sz="2000" b="1" dirty="0" smtClean="0">
              <a:solidFill>
                <a:srgbClr val="0000FF"/>
              </a:solidFill>
              <a:latin typeface="Candara"/>
              <a:ea typeface="Trebuchet MS"/>
              <a:cs typeface="Candara"/>
              <a:sym typeface="Trebuchet MS"/>
            </a:endParaRPr>
          </a:p>
          <a:p>
            <a:pPr>
              <a:spcBef>
                <a:spcPts val="1000"/>
              </a:spcBef>
              <a:buNone/>
            </a:pPr>
            <a:r>
              <a:rPr lang="en-US" sz="2000" b="1" dirty="0" smtClean="0">
                <a:solidFill>
                  <a:srgbClr val="0000FF"/>
                </a:solidFill>
                <a:latin typeface="Candara"/>
                <a:ea typeface="Trebuchet MS"/>
                <a:cs typeface="Candara"/>
                <a:sym typeface="Trebuchet MS"/>
              </a:rPr>
              <a:t>Perceptually-bound generalization and category-based generalization are outcomes of the same learning mechanism → </a:t>
            </a:r>
            <a:r>
              <a:rPr lang="en-US" sz="2000" dirty="0" smtClean="0">
                <a:solidFill>
                  <a:srgbClr val="0000FF"/>
                </a:solidFill>
                <a:latin typeface="Candara"/>
                <a:ea typeface="Trebuchet MS"/>
                <a:cs typeface="Candara"/>
                <a:sym typeface="Trebuchet MS"/>
              </a:rPr>
              <a:t>create structure (rules) in response to the degree of entropy in the input to prevent </a:t>
            </a:r>
            <a:r>
              <a:rPr lang="en-US" sz="2000" i="1" dirty="0" smtClean="0">
                <a:solidFill>
                  <a:srgbClr val="0000FF"/>
                </a:solidFill>
                <a:latin typeface="Candara"/>
                <a:ea typeface="Trebuchet MS"/>
                <a:cs typeface="Candara"/>
                <a:sym typeface="Trebuchet MS"/>
              </a:rPr>
              <a:t>channel </a:t>
            </a:r>
            <a:r>
              <a:rPr lang="en-US" sz="2000" dirty="0" smtClean="0">
                <a:solidFill>
                  <a:srgbClr val="0000FF"/>
                </a:solidFill>
                <a:latin typeface="Candara"/>
                <a:ea typeface="Trebuchet MS"/>
                <a:cs typeface="Candara"/>
                <a:sym typeface="Trebuchet MS"/>
              </a:rPr>
              <a:t>overloading</a:t>
            </a:r>
          </a:p>
          <a:p>
            <a:pPr lvl="0">
              <a:spcBef>
                <a:spcPts val="1000"/>
              </a:spcBef>
              <a:buNone/>
            </a:pPr>
            <a:endParaRPr lang="en-US" sz="2000" b="1" dirty="0" smtClean="0">
              <a:solidFill>
                <a:srgbClr val="0000FF"/>
              </a:solidFill>
              <a:latin typeface="Candara"/>
              <a:ea typeface="Trebuchet MS"/>
              <a:cs typeface="Candara"/>
              <a:sym typeface="Trebuchet MS"/>
            </a:endParaRPr>
          </a:p>
          <a:p>
            <a:pPr marL="0" indent="0">
              <a:buNone/>
            </a:pPr>
            <a:endParaRPr lang="en-US" sz="2000" b="1" dirty="0">
              <a:solidFill>
                <a:srgbClr val="0000FF"/>
              </a:solidFill>
              <a:latin typeface="Candara"/>
              <a:cs typeface="Candara"/>
            </a:endParaRPr>
          </a:p>
        </p:txBody>
      </p:sp>
      <p:sp>
        <p:nvSpPr>
          <p:cNvPr id="3" name="Text Placeholder 2"/>
          <p:cNvSpPr>
            <a:spLocks noGrp="1"/>
          </p:cNvSpPr>
          <p:nvPr>
            <p:ph type="body" sz="half" idx="2"/>
          </p:nvPr>
        </p:nvSpPr>
        <p:spPr>
          <a:xfrm>
            <a:off x="533399" y="1315757"/>
            <a:ext cx="7851310" cy="1851239"/>
          </a:xfrm>
        </p:spPr>
        <p:txBody>
          <a:bodyPr>
            <a:normAutofit/>
          </a:bodyPr>
          <a:lstStyle/>
          <a:p>
            <a:r>
              <a:rPr lang="ro" sz="2000" b="1" dirty="0">
                <a:solidFill>
                  <a:srgbClr val="E2751D"/>
                </a:solidFill>
                <a:latin typeface="Candara"/>
                <a:ea typeface="Trebuchet MS"/>
                <a:cs typeface="Candara"/>
                <a:sym typeface="Trebuchet MS"/>
              </a:rPr>
              <a:t>Rule Induction</a:t>
            </a:r>
            <a:r>
              <a:rPr lang="ro" sz="2000" dirty="0">
                <a:solidFill>
                  <a:srgbClr val="0000FF"/>
                </a:solidFill>
                <a:latin typeface="Candara"/>
                <a:ea typeface="Trebuchet MS"/>
                <a:cs typeface="Candara"/>
                <a:sym typeface="Trebuchet MS"/>
              </a:rPr>
              <a:t> </a:t>
            </a:r>
            <a:r>
              <a:rPr lang="en-US" sz="2000" dirty="0">
                <a:solidFill>
                  <a:srgbClr val="0000FF"/>
                </a:solidFill>
                <a:latin typeface="Candara"/>
                <a:cs typeface="Candara"/>
                <a:sym typeface="Wingdings"/>
              </a:rPr>
              <a:t></a:t>
            </a:r>
            <a:r>
              <a:rPr lang="ro" sz="2000" dirty="0">
                <a:solidFill>
                  <a:srgbClr val="0000FF"/>
                </a:solidFill>
                <a:latin typeface="Candara"/>
                <a:ea typeface="Trebuchet MS"/>
                <a:cs typeface="Candara"/>
                <a:sym typeface="Trebuchet MS"/>
              </a:rPr>
              <a:t> a cognitive mechanism that results from the interaction of </a:t>
            </a:r>
            <a:r>
              <a:rPr lang="ro" sz="2000" b="1" i="1" dirty="0">
                <a:solidFill>
                  <a:srgbClr val="0000FF"/>
                </a:solidFill>
                <a:latin typeface="Candara"/>
                <a:ea typeface="Trebuchet MS"/>
                <a:cs typeface="Candara"/>
                <a:sym typeface="Trebuchet MS"/>
              </a:rPr>
              <a:t>input complexity</a:t>
            </a:r>
            <a:r>
              <a:rPr lang="ro" sz="2000" b="1" dirty="0">
                <a:solidFill>
                  <a:srgbClr val="0000FF"/>
                </a:solidFill>
                <a:latin typeface="Candara"/>
                <a:ea typeface="Trebuchet MS"/>
                <a:cs typeface="Candara"/>
                <a:sym typeface="Trebuchet MS"/>
              </a:rPr>
              <a:t> (entropy)</a:t>
            </a:r>
            <a:r>
              <a:rPr lang="ro" sz="2000" dirty="0">
                <a:solidFill>
                  <a:srgbClr val="0000FF"/>
                </a:solidFill>
                <a:latin typeface="Candara"/>
                <a:ea typeface="Trebuchet MS"/>
                <a:cs typeface="Candara"/>
                <a:sym typeface="Trebuchet MS"/>
              </a:rPr>
              <a:t> and the processing limitations of the human brain (a limited </a:t>
            </a:r>
            <a:r>
              <a:rPr lang="ro" sz="2000" b="1" i="1" dirty="0">
                <a:solidFill>
                  <a:srgbClr val="0000FF"/>
                </a:solidFill>
                <a:latin typeface="Candara"/>
                <a:ea typeface="Trebuchet MS"/>
                <a:cs typeface="Candara"/>
                <a:sym typeface="Trebuchet MS"/>
              </a:rPr>
              <a:t>channel capacity)</a:t>
            </a:r>
            <a:r>
              <a:rPr lang="ro" sz="2000" dirty="0">
                <a:solidFill>
                  <a:srgbClr val="0000FF"/>
                </a:solidFill>
                <a:latin typeface="Candara"/>
                <a:ea typeface="Trebuchet MS"/>
                <a:cs typeface="Candara"/>
                <a:sym typeface="Trebuchet MS"/>
              </a:rPr>
              <a:t>.</a:t>
            </a:r>
            <a:endParaRPr lang="en-US" sz="2000" dirty="0"/>
          </a:p>
        </p:txBody>
      </p:sp>
      <p:sp>
        <p:nvSpPr>
          <p:cNvPr id="8" name="TextBox 7"/>
          <p:cNvSpPr txBox="1"/>
          <p:nvPr/>
        </p:nvSpPr>
        <p:spPr>
          <a:xfrm>
            <a:off x="8840317" y="42504"/>
            <a:ext cx="225778" cy="338554"/>
          </a:xfrm>
          <a:prstGeom prst="rect">
            <a:avLst/>
          </a:prstGeom>
          <a:noFill/>
        </p:spPr>
        <p:txBody>
          <a:bodyPr wrap="square" rtlCol="0">
            <a:spAutoFit/>
          </a:bodyPr>
          <a:lstStyle/>
          <a:p>
            <a:r>
              <a:rPr lang="en-US" sz="1600" b="1" dirty="0" smtClean="0">
                <a:solidFill>
                  <a:srgbClr val="0000FF"/>
                </a:solidFill>
              </a:rPr>
              <a:t>6</a:t>
            </a:r>
            <a:endParaRPr lang="en-US" sz="1600" b="1" dirty="0">
              <a:solidFill>
                <a:srgbClr val="0000FF"/>
              </a:solidFill>
            </a:endParaRPr>
          </a:p>
        </p:txBody>
      </p:sp>
    </p:spTree>
    <p:extLst>
      <p:ext uri="{BB962C8B-B14F-4D97-AF65-F5344CB8AC3E}">
        <p14:creationId xmlns:p14="http://schemas.microsoft.com/office/powerpoint/2010/main" val="36613022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5141"/>
            <a:ext cx="8229600" cy="863520"/>
          </a:xfrm>
        </p:spPr>
        <p:txBody>
          <a:bodyPr>
            <a:normAutofit fontScale="90000"/>
          </a:bodyPr>
          <a:lstStyle/>
          <a:p>
            <a:r>
              <a:rPr lang="en-US" sz="2800" b="1" dirty="0" smtClean="0">
                <a:solidFill>
                  <a:srgbClr val="E2751D"/>
                </a:solidFill>
                <a:latin typeface="Candara"/>
                <a:cs typeface="Candara"/>
              </a:rPr>
              <a:t>Effect of Input Complexity on Rule Induction</a:t>
            </a:r>
            <a:r>
              <a:rPr lang="en-US" sz="2800" dirty="0" smtClean="0">
                <a:solidFill>
                  <a:srgbClr val="E2751D"/>
                </a:solidFill>
                <a:latin typeface="Candara"/>
                <a:cs typeface="Candara"/>
              </a:rPr>
              <a:t/>
            </a:r>
            <a:br>
              <a:rPr lang="en-US" sz="2800" dirty="0" smtClean="0">
                <a:solidFill>
                  <a:srgbClr val="E2751D"/>
                </a:solidFill>
                <a:latin typeface="Candara"/>
                <a:cs typeface="Candara"/>
              </a:rPr>
            </a:br>
            <a:r>
              <a:rPr lang="en-US" sz="2800" b="1" dirty="0" smtClean="0">
                <a:solidFill>
                  <a:srgbClr val="0000FF"/>
                </a:solidFill>
                <a:latin typeface="Candara"/>
                <a:cs typeface="Candara"/>
              </a:rPr>
              <a:t>Experiments</a:t>
            </a:r>
            <a:endParaRPr lang="en-US" sz="2800" b="1" dirty="0">
              <a:solidFill>
                <a:srgbClr val="0000FF"/>
              </a:solidFill>
              <a:latin typeface="Candara"/>
              <a:cs typeface="Candara"/>
            </a:endParaRPr>
          </a:p>
        </p:txBody>
      </p:sp>
      <p:sp>
        <p:nvSpPr>
          <p:cNvPr id="5" name="Content Placeholder 4"/>
          <p:cNvSpPr>
            <a:spLocks noGrp="1"/>
          </p:cNvSpPr>
          <p:nvPr>
            <p:ph sz="half" idx="1"/>
          </p:nvPr>
        </p:nvSpPr>
        <p:spPr>
          <a:xfrm>
            <a:off x="206813" y="1529950"/>
            <a:ext cx="4340382" cy="2699953"/>
          </a:xfrm>
        </p:spPr>
        <p:txBody>
          <a:bodyPr>
            <a:normAutofit/>
          </a:bodyPr>
          <a:lstStyle/>
          <a:p>
            <a:pPr marL="162000" indent="-198000">
              <a:spcBef>
                <a:spcPts val="1000"/>
              </a:spcBef>
            </a:pPr>
            <a:r>
              <a:rPr lang="en-US" b="1" u="sng" dirty="0" smtClean="0">
                <a:solidFill>
                  <a:schemeClr val="accent3"/>
                </a:solidFill>
                <a:latin typeface="Candara"/>
                <a:cs typeface="Candara"/>
              </a:rPr>
              <a:t>Experiment 1</a:t>
            </a:r>
            <a:r>
              <a:rPr lang="en-US" b="1" dirty="0" smtClean="0">
                <a:solidFill>
                  <a:schemeClr val="accent3"/>
                </a:solidFill>
                <a:latin typeface="Candara"/>
                <a:cs typeface="Candara"/>
              </a:rPr>
              <a:t> - 35 adults, ~22y, ~4min, bet-subj</a:t>
            </a:r>
          </a:p>
          <a:p>
            <a:pPr marL="162000" indent="-198000">
              <a:spcBef>
                <a:spcPts val="1000"/>
              </a:spcBef>
            </a:pPr>
            <a:r>
              <a:rPr lang="en-US" b="1" dirty="0" smtClean="0">
                <a:solidFill>
                  <a:schemeClr val="accent3"/>
                </a:solidFill>
                <a:latin typeface="Candara"/>
                <a:cs typeface="Candara"/>
              </a:rPr>
              <a:t>3-syllable XXY: </a:t>
            </a:r>
            <a:r>
              <a:rPr lang="en-US" b="1" i="1" dirty="0" smtClean="0">
                <a:solidFill>
                  <a:schemeClr val="accent3"/>
                </a:solidFill>
                <a:latin typeface="Candara"/>
                <a:cs typeface="Candara"/>
              </a:rPr>
              <a:t>goo_goo_sjie</a:t>
            </a:r>
          </a:p>
          <a:p>
            <a:pPr marL="162000" indent="-198000">
              <a:spcBef>
                <a:spcPts val="1000"/>
              </a:spcBef>
            </a:pPr>
            <a:r>
              <a:rPr lang="en-US" b="1" dirty="0" smtClean="0">
                <a:solidFill>
                  <a:schemeClr val="accent3"/>
                </a:solidFill>
                <a:latin typeface="Candara"/>
                <a:cs typeface="Candara"/>
              </a:rPr>
              <a:t>manipulated number &amp; frequency </a:t>
            </a:r>
          </a:p>
          <a:p>
            <a:pPr lvl="1">
              <a:lnSpc>
                <a:spcPct val="60000"/>
              </a:lnSpc>
              <a:spcBef>
                <a:spcPts val="1000"/>
              </a:spcBef>
              <a:buClr>
                <a:schemeClr val="accent4"/>
              </a:buClr>
              <a:buSzPct val="75000"/>
              <a:buFont typeface="Wingdings" charset="2"/>
              <a:buChar char="Ø"/>
            </a:pPr>
            <a:r>
              <a:rPr lang="en-US" b="1" dirty="0" smtClean="0">
                <a:solidFill>
                  <a:schemeClr val="accent3"/>
                </a:solidFill>
                <a:latin typeface="Candara"/>
                <a:cs typeface="Candara"/>
              </a:rPr>
              <a:t>LowEN - </a:t>
            </a:r>
            <a:r>
              <a:rPr lang="en-US" dirty="0" smtClean="0">
                <a:solidFill>
                  <a:schemeClr val="accent3"/>
                </a:solidFill>
                <a:latin typeface="Candara"/>
                <a:cs typeface="Candara"/>
              </a:rPr>
              <a:t>3.5 bits (4 × 6Xs / 4 × 6Ys)</a:t>
            </a:r>
            <a:endParaRPr lang="ro-RO" dirty="0">
              <a:solidFill>
                <a:schemeClr val="accent3"/>
              </a:solidFill>
              <a:latin typeface="Candara"/>
              <a:cs typeface="Candara"/>
            </a:endParaRPr>
          </a:p>
          <a:p>
            <a:pPr lvl="1">
              <a:lnSpc>
                <a:spcPct val="60000"/>
              </a:lnSpc>
              <a:spcBef>
                <a:spcPts val="1000"/>
              </a:spcBef>
              <a:buClr>
                <a:schemeClr val="accent4"/>
              </a:buClr>
              <a:buSzPct val="75000"/>
              <a:buFont typeface="Wingdings" charset="2"/>
              <a:buChar char="Ø"/>
            </a:pPr>
            <a:r>
              <a:rPr lang="ro-RO" b="1" dirty="0" smtClean="0">
                <a:solidFill>
                  <a:schemeClr val="accent3"/>
                </a:solidFill>
                <a:latin typeface="Candara"/>
                <a:cs typeface="Candara"/>
              </a:rPr>
              <a:t>MedEN</a:t>
            </a:r>
            <a:r>
              <a:rPr lang="ro-RO" dirty="0" smtClean="0">
                <a:solidFill>
                  <a:schemeClr val="accent3"/>
                </a:solidFill>
                <a:latin typeface="Candara"/>
                <a:cs typeface="Candara"/>
              </a:rPr>
              <a:t> - </a:t>
            </a:r>
            <a:r>
              <a:rPr lang="en-US" dirty="0">
                <a:solidFill>
                  <a:schemeClr val="accent3"/>
                </a:solidFill>
                <a:latin typeface="Candara"/>
                <a:cs typeface="Candara"/>
              </a:rPr>
              <a:t>4 bits (</a:t>
            </a:r>
            <a:r>
              <a:rPr lang="en-US" dirty="0" smtClean="0">
                <a:solidFill>
                  <a:schemeClr val="accent3"/>
                </a:solidFill>
                <a:latin typeface="Candara"/>
                <a:cs typeface="Candara"/>
              </a:rPr>
              <a:t>2 × 12Xs / 2 × 12Ys</a:t>
            </a:r>
            <a:r>
              <a:rPr lang="ro-RO" dirty="0">
                <a:solidFill>
                  <a:schemeClr val="accent3"/>
                </a:solidFill>
              </a:rPr>
              <a:t>)</a:t>
            </a:r>
            <a:endParaRPr lang="ro-RO" dirty="0" smtClean="0">
              <a:solidFill>
                <a:schemeClr val="accent3"/>
              </a:solidFill>
              <a:latin typeface="Candara"/>
              <a:cs typeface="Candara"/>
            </a:endParaRPr>
          </a:p>
          <a:p>
            <a:pPr lvl="1">
              <a:lnSpc>
                <a:spcPct val="60000"/>
              </a:lnSpc>
              <a:spcBef>
                <a:spcPts val="1000"/>
              </a:spcBef>
              <a:buClr>
                <a:schemeClr val="accent4"/>
              </a:buClr>
              <a:buSzPct val="75000"/>
              <a:buFont typeface="Wingdings" charset="2"/>
              <a:buChar char="Ø"/>
            </a:pPr>
            <a:r>
              <a:rPr lang="ro-RO" b="1" dirty="0" smtClean="0">
                <a:solidFill>
                  <a:schemeClr val="accent3"/>
                </a:solidFill>
                <a:latin typeface="Candara"/>
                <a:cs typeface="Candara"/>
              </a:rPr>
              <a:t>HiEN - </a:t>
            </a:r>
            <a:r>
              <a:rPr lang="en-US" dirty="0">
                <a:solidFill>
                  <a:schemeClr val="accent3"/>
                </a:solidFill>
                <a:latin typeface="Candara"/>
                <a:cs typeface="Candara"/>
              </a:rPr>
              <a:t>4.58 bits (</a:t>
            </a:r>
            <a:r>
              <a:rPr lang="en-US" dirty="0" smtClean="0">
                <a:solidFill>
                  <a:schemeClr val="accent3"/>
                </a:solidFill>
                <a:latin typeface="Candara"/>
                <a:cs typeface="Candara"/>
              </a:rPr>
              <a:t>1 × 24Xs / 1 × 24Ys)</a:t>
            </a:r>
            <a:r>
              <a:rPr lang="ro-RO" dirty="0" smtClean="0">
                <a:solidFill>
                  <a:schemeClr val="accent3"/>
                </a:solidFill>
                <a:latin typeface="Candara"/>
                <a:cs typeface="Candara"/>
              </a:rPr>
              <a:t> </a:t>
            </a:r>
            <a:endParaRPr lang="en-US" b="1" dirty="0">
              <a:solidFill>
                <a:schemeClr val="accent3"/>
              </a:solidFill>
              <a:latin typeface="Candara"/>
              <a:cs typeface="Candara"/>
            </a:endParaRPr>
          </a:p>
        </p:txBody>
      </p:sp>
      <p:sp>
        <p:nvSpPr>
          <p:cNvPr id="10" name="Content Placeholder 4"/>
          <p:cNvSpPr>
            <a:spLocks noGrp="1"/>
          </p:cNvSpPr>
          <p:nvPr>
            <p:ph sz="half" idx="16"/>
          </p:nvPr>
        </p:nvSpPr>
        <p:spPr>
          <a:xfrm>
            <a:off x="207002" y="4115565"/>
            <a:ext cx="4680382" cy="2603396"/>
          </a:xfrm>
        </p:spPr>
        <p:txBody>
          <a:bodyPr>
            <a:noAutofit/>
          </a:bodyPr>
          <a:lstStyle/>
          <a:p>
            <a:pPr marL="162000" indent="-198000">
              <a:spcBef>
                <a:spcPts val="1000"/>
              </a:spcBef>
            </a:pPr>
            <a:r>
              <a:rPr lang="en-US" b="1" u="sng" dirty="0" smtClean="0">
                <a:solidFill>
                  <a:srgbClr val="0000FF"/>
                </a:solidFill>
                <a:latin typeface="Candara"/>
                <a:cs typeface="Candara"/>
              </a:rPr>
              <a:t>Experiment </a:t>
            </a:r>
            <a:r>
              <a:rPr lang="en-US" b="1" u="sng" dirty="0">
                <a:solidFill>
                  <a:srgbClr val="0000FF"/>
                </a:solidFill>
                <a:latin typeface="Candara"/>
                <a:cs typeface="Candara"/>
              </a:rPr>
              <a:t>2</a:t>
            </a:r>
            <a:r>
              <a:rPr lang="en-US" b="1" dirty="0" smtClean="0">
                <a:solidFill>
                  <a:srgbClr val="0000FF"/>
                </a:solidFill>
                <a:latin typeface="Candara"/>
                <a:cs typeface="Candara"/>
              </a:rPr>
              <a:t> - 36 adults, ~22y, ~4min, bet-subj</a:t>
            </a:r>
          </a:p>
          <a:p>
            <a:pPr marL="162000" indent="-198000">
              <a:spcBef>
                <a:spcPts val="1000"/>
              </a:spcBef>
            </a:pPr>
            <a:r>
              <a:rPr lang="en-US" b="1" dirty="0" smtClean="0">
                <a:solidFill>
                  <a:srgbClr val="0000FF"/>
                </a:solidFill>
                <a:latin typeface="Candara"/>
                <a:cs typeface="Candara"/>
              </a:rPr>
              <a:t>3-syllable XXY: </a:t>
            </a:r>
            <a:r>
              <a:rPr lang="en-US" b="1" i="1" dirty="0" smtClean="0">
                <a:solidFill>
                  <a:srgbClr val="0000FF"/>
                </a:solidFill>
                <a:latin typeface="Candara"/>
                <a:cs typeface="Candara"/>
              </a:rPr>
              <a:t>daa_daa_lie</a:t>
            </a:r>
            <a:endParaRPr lang="en-US" b="1" dirty="0" smtClean="0">
              <a:solidFill>
                <a:srgbClr val="0000FF"/>
              </a:solidFill>
              <a:latin typeface="Candara"/>
              <a:cs typeface="Candara"/>
            </a:endParaRPr>
          </a:p>
          <a:p>
            <a:pPr marL="162000" indent="-198000">
              <a:spcBef>
                <a:spcPts val="1000"/>
              </a:spcBef>
            </a:pPr>
            <a:r>
              <a:rPr lang="en-US" b="1" dirty="0" smtClean="0">
                <a:solidFill>
                  <a:srgbClr val="0000FF"/>
                </a:solidFill>
                <a:latin typeface="Candara"/>
                <a:cs typeface="Candara"/>
              </a:rPr>
              <a:t> manipulated number &amp; frequency </a:t>
            </a:r>
          </a:p>
          <a:p>
            <a:pPr lvl="1">
              <a:lnSpc>
                <a:spcPct val="60000"/>
              </a:lnSpc>
              <a:spcBef>
                <a:spcPts val="1000"/>
              </a:spcBef>
              <a:buClr>
                <a:schemeClr val="accent4"/>
              </a:buClr>
              <a:buSzPct val="75000"/>
              <a:buFont typeface="Wingdings" charset="2"/>
              <a:buChar char="Ø"/>
            </a:pPr>
            <a:r>
              <a:rPr lang="en-US" b="1" dirty="0" smtClean="0">
                <a:solidFill>
                  <a:srgbClr val="0000FF"/>
                </a:solidFill>
                <a:latin typeface="Candara"/>
                <a:cs typeface="Candara"/>
              </a:rPr>
              <a:t>LowEN - </a:t>
            </a:r>
            <a:r>
              <a:rPr lang="en-US" dirty="0" smtClean="0">
                <a:solidFill>
                  <a:srgbClr val="0000FF"/>
                </a:solidFill>
                <a:latin typeface="Candara"/>
                <a:cs typeface="Candara"/>
              </a:rPr>
              <a:t>2.8 bits (4 × 7Xs / 4 × 7Ys)</a:t>
            </a:r>
            <a:endParaRPr lang="ro-RO" dirty="0">
              <a:solidFill>
                <a:srgbClr val="0000FF"/>
              </a:solidFill>
              <a:latin typeface="Candara"/>
              <a:cs typeface="Candara"/>
            </a:endParaRPr>
          </a:p>
          <a:p>
            <a:pPr lvl="1">
              <a:lnSpc>
                <a:spcPct val="60000"/>
              </a:lnSpc>
              <a:spcBef>
                <a:spcPts val="1000"/>
              </a:spcBef>
              <a:buClr>
                <a:schemeClr val="accent4"/>
              </a:buClr>
              <a:buSzPct val="75000"/>
              <a:buFont typeface="Wingdings" charset="2"/>
              <a:buChar char="Ø"/>
            </a:pPr>
            <a:r>
              <a:rPr lang="ro-RO" b="1" dirty="0" smtClean="0">
                <a:solidFill>
                  <a:srgbClr val="0000FF"/>
                </a:solidFill>
                <a:latin typeface="Candara"/>
                <a:cs typeface="Candara"/>
              </a:rPr>
              <a:t>MedEN</a:t>
            </a:r>
            <a:r>
              <a:rPr lang="ro-RO" dirty="0" smtClean="0">
                <a:solidFill>
                  <a:srgbClr val="0000FF"/>
                </a:solidFill>
                <a:latin typeface="Candara"/>
                <a:cs typeface="Candara"/>
              </a:rPr>
              <a:t> – </a:t>
            </a:r>
            <a:r>
              <a:rPr lang="en-US" dirty="0" smtClean="0">
                <a:solidFill>
                  <a:srgbClr val="0000FF"/>
                </a:solidFill>
                <a:latin typeface="Candara"/>
                <a:cs typeface="Candara"/>
              </a:rPr>
              <a:t>4.25 </a:t>
            </a:r>
            <a:r>
              <a:rPr lang="en-US" dirty="0">
                <a:solidFill>
                  <a:srgbClr val="0000FF"/>
                </a:solidFill>
                <a:latin typeface="Candara"/>
                <a:cs typeface="Candara"/>
              </a:rPr>
              <a:t>bits (</a:t>
            </a:r>
            <a:r>
              <a:rPr lang="en-US" dirty="0" smtClean="0">
                <a:solidFill>
                  <a:srgbClr val="0000FF"/>
                </a:solidFill>
                <a:latin typeface="Candara"/>
                <a:cs typeface="Candara"/>
              </a:rPr>
              <a:t>2 × 14Xs / 2 × 14Ys</a:t>
            </a:r>
            <a:r>
              <a:rPr lang="ro-RO" dirty="0">
                <a:solidFill>
                  <a:srgbClr val="0000FF"/>
                </a:solidFill>
                <a:latin typeface="Candara"/>
                <a:cs typeface="Candara"/>
              </a:rPr>
              <a:t>)</a:t>
            </a:r>
            <a:endParaRPr lang="ro-RO" dirty="0" smtClean="0">
              <a:solidFill>
                <a:srgbClr val="0000FF"/>
              </a:solidFill>
              <a:latin typeface="Candara"/>
              <a:cs typeface="Candara"/>
            </a:endParaRPr>
          </a:p>
          <a:p>
            <a:pPr lvl="1">
              <a:lnSpc>
                <a:spcPct val="60000"/>
              </a:lnSpc>
              <a:spcBef>
                <a:spcPts val="1000"/>
              </a:spcBef>
              <a:buClr>
                <a:schemeClr val="accent4"/>
              </a:buClr>
              <a:buSzPct val="75000"/>
              <a:buFont typeface="Wingdings" charset="2"/>
              <a:buChar char="Ø"/>
            </a:pPr>
            <a:r>
              <a:rPr lang="ro-RO" b="1" dirty="0" smtClean="0">
                <a:solidFill>
                  <a:srgbClr val="0000FF"/>
                </a:solidFill>
                <a:latin typeface="Candara"/>
                <a:cs typeface="Candara"/>
              </a:rPr>
              <a:t>HiEN – </a:t>
            </a:r>
            <a:r>
              <a:rPr lang="en-US" dirty="0" smtClean="0">
                <a:solidFill>
                  <a:srgbClr val="0000FF"/>
                </a:solidFill>
                <a:latin typeface="Candara"/>
                <a:cs typeface="Candara"/>
              </a:rPr>
              <a:t>4.8 </a:t>
            </a:r>
            <a:r>
              <a:rPr lang="en-US" dirty="0">
                <a:solidFill>
                  <a:srgbClr val="0000FF"/>
                </a:solidFill>
                <a:latin typeface="Candara"/>
                <a:cs typeface="Candara"/>
              </a:rPr>
              <a:t>bits (</a:t>
            </a:r>
            <a:r>
              <a:rPr lang="en-US" dirty="0" smtClean="0">
                <a:solidFill>
                  <a:srgbClr val="0000FF"/>
                </a:solidFill>
                <a:latin typeface="Candara"/>
                <a:cs typeface="Candara"/>
              </a:rPr>
              <a:t>1 × 28Xs / 1 × 28Ys)</a:t>
            </a:r>
            <a:r>
              <a:rPr lang="ro-RO" dirty="0" smtClean="0">
                <a:solidFill>
                  <a:srgbClr val="0000FF"/>
                </a:solidFill>
                <a:latin typeface="Candara"/>
                <a:cs typeface="Candara"/>
              </a:rPr>
              <a:t> </a:t>
            </a:r>
            <a:endParaRPr lang="en-US" b="1" dirty="0">
              <a:solidFill>
                <a:srgbClr val="0000FF"/>
              </a:solidFill>
              <a:latin typeface="Candara"/>
              <a:cs typeface="Candara"/>
            </a:endParaRPr>
          </a:p>
        </p:txBody>
      </p:sp>
      <p:sp>
        <p:nvSpPr>
          <p:cNvPr id="3" name="TextBox 2"/>
          <p:cNvSpPr txBox="1"/>
          <p:nvPr/>
        </p:nvSpPr>
        <p:spPr>
          <a:xfrm>
            <a:off x="4887385" y="2305942"/>
            <a:ext cx="4256616" cy="3416320"/>
          </a:xfrm>
          <a:prstGeom prst="rect">
            <a:avLst/>
          </a:prstGeom>
          <a:noFill/>
        </p:spPr>
        <p:txBody>
          <a:bodyPr wrap="square" rtlCol="0">
            <a:spAutoFit/>
          </a:bodyPr>
          <a:lstStyle/>
          <a:p>
            <a:r>
              <a:rPr lang="en-US" b="1" dirty="0">
                <a:solidFill>
                  <a:schemeClr val="accent3"/>
                </a:solidFill>
                <a:latin typeface="Candara"/>
                <a:cs typeface="Candara"/>
              </a:rPr>
              <a:t>Test</a:t>
            </a:r>
            <a:r>
              <a:rPr lang="en-US" b="1" dirty="0">
                <a:solidFill>
                  <a:srgbClr val="0000FF"/>
                </a:solidFill>
                <a:latin typeface="Candara"/>
                <a:cs typeface="Candara"/>
              </a:rPr>
              <a:t> </a:t>
            </a:r>
            <a:r>
              <a:rPr lang="en-US" dirty="0" smtClean="0">
                <a:solidFill>
                  <a:srgbClr val="0000FF"/>
                </a:solidFill>
                <a:latin typeface="Candara"/>
                <a:cs typeface="Candara"/>
              </a:rPr>
              <a:t>(</a:t>
            </a:r>
            <a:r>
              <a:rPr lang="en-US" dirty="0">
                <a:solidFill>
                  <a:srgbClr val="0000FF"/>
                </a:solidFill>
                <a:latin typeface="Candara"/>
                <a:cs typeface="Candara"/>
              </a:rPr>
              <a:t>“Could this string be possible in </a:t>
            </a:r>
            <a:r>
              <a:rPr lang="en-US" dirty="0" smtClean="0">
                <a:solidFill>
                  <a:srgbClr val="0000FF"/>
                </a:solidFill>
                <a:latin typeface="Candara"/>
                <a:cs typeface="Candara"/>
              </a:rPr>
              <a:t>the language </a:t>
            </a:r>
            <a:r>
              <a:rPr lang="en-US" dirty="0">
                <a:solidFill>
                  <a:srgbClr val="0000FF"/>
                </a:solidFill>
                <a:latin typeface="Candara"/>
                <a:cs typeface="Candara"/>
              </a:rPr>
              <a:t>that you heard?</a:t>
            </a:r>
            <a:r>
              <a:rPr lang="en-US" dirty="0" smtClean="0">
                <a:solidFill>
                  <a:srgbClr val="0000FF"/>
                </a:solidFill>
                <a:latin typeface="Candara"/>
                <a:cs typeface="Candara"/>
              </a:rPr>
              <a:t>” </a:t>
            </a:r>
            <a:r>
              <a:rPr lang="en-US" b="1" dirty="0" smtClean="0">
                <a:solidFill>
                  <a:srgbClr val="0000FF"/>
                </a:solidFill>
                <a:latin typeface="Candara"/>
                <a:cs typeface="Candara"/>
              </a:rPr>
              <a:t>YES </a:t>
            </a:r>
            <a:r>
              <a:rPr lang="en-US" b="1" dirty="0">
                <a:solidFill>
                  <a:srgbClr val="0000FF"/>
                </a:solidFill>
                <a:latin typeface="Candara"/>
                <a:cs typeface="Candara"/>
              </a:rPr>
              <a:t>/ </a:t>
            </a:r>
            <a:r>
              <a:rPr lang="en-US" b="1" dirty="0" smtClean="0">
                <a:solidFill>
                  <a:srgbClr val="0000FF"/>
                </a:solidFill>
                <a:latin typeface="Candara"/>
                <a:cs typeface="Candara"/>
              </a:rPr>
              <a:t>NO</a:t>
            </a:r>
            <a:r>
              <a:rPr lang="en-US" dirty="0" smtClean="0">
                <a:solidFill>
                  <a:srgbClr val="0000FF"/>
                </a:solidFill>
                <a:latin typeface="Candara"/>
                <a:cs typeface="Candara"/>
              </a:rPr>
              <a:t>)</a:t>
            </a:r>
            <a:r>
              <a:rPr lang="en-US" b="1" dirty="0" smtClean="0">
                <a:solidFill>
                  <a:srgbClr val="0000FF"/>
                </a:solidFill>
                <a:latin typeface="Candara"/>
                <a:cs typeface="Candara"/>
              </a:rPr>
              <a:t> </a:t>
            </a:r>
            <a:r>
              <a:rPr lang="en-US" b="1" dirty="0">
                <a:solidFill>
                  <a:schemeClr val="accent3"/>
                </a:solidFill>
                <a:latin typeface="Candara"/>
                <a:cs typeface="Candara"/>
              </a:rPr>
              <a:t>– </a:t>
            </a:r>
            <a:r>
              <a:rPr lang="en-US" b="1" dirty="0" smtClean="0">
                <a:solidFill>
                  <a:schemeClr val="accent3"/>
                </a:solidFill>
                <a:latin typeface="Candara"/>
                <a:cs typeface="Candara"/>
              </a:rPr>
              <a:t>20 strings</a:t>
            </a:r>
          </a:p>
          <a:p>
            <a:endParaRPr lang="en-US" b="1" dirty="0">
              <a:solidFill>
                <a:srgbClr val="0000FF"/>
              </a:solidFill>
              <a:latin typeface="Candara"/>
              <a:cs typeface="Candara"/>
            </a:endParaRPr>
          </a:p>
          <a:p>
            <a:r>
              <a:rPr lang="ro" dirty="0" smtClean="0">
                <a:solidFill>
                  <a:srgbClr val="0000FF"/>
                </a:solidFill>
                <a:latin typeface="Candara"/>
                <a:ea typeface="Trebuchet MS"/>
                <a:cs typeface="Candara"/>
                <a:sym typeface="Trebuchet MS"/>
              </a:rPr>
              <a:t>→ </a:t>
            </a:r>
            <a:r>
              <a:rPr lang="en-US" b="1" dirty="0" err="1" smtClean="0">
                <a:solidFill>
                  <a:srgbClr val="E2751D"/>
                </a:solidFill>
                <a:latin typeface="Candara"/>
                <a:cs typeface="Candara"/>
              </a:rPr>
              <a:t>XXY_new_syll</a:t>
            </a:r>
            <a:r>
              <a:rPr lang="en-US" b="1" dirty="0" smtClean="0">
                <a:solidFill>
                  <a:srgbClr val="0000FF"/>
                </a:solidFill>
                <a:latin typeface="Candara"/>
                <a:cs typeface="Candara"/>
              </a:rPr>
              <a:t>: </a:t>
            </a:r>
            <a:r>
              <a:rPr lang="en-US" b="1" i="1" dirty="0">
                <a:solidFill>
                  <a:srgbClr val="0000FF"/>
                </a:solidFill>
                <a:latin typeface="Candara"/>
                <a:cs typeface="Candara"/>
              </a:rPr>
              <a:t>too_too_suu</a:t>
            </a:r>
            <a:r>
              <a:rPr lang="en-US" b="1" dirty="0">
                <a:solidFill>
                  <a:srgbClr val="0000FF"/>
                </a:solidFill>
                <a:latin typeface="Candara"/>
                <a:cs typeface="Candara"/>
              </a:rPr>
              <a:t> </a:t>
            </a:r>
            <a:r>
              <a:rPr lang="en-US" b="1" dirty="0" smtClean="0">
                <a:solidFill>
                  <a:srgbClr val="0000FF"/>
                </a:solidFill>
                <a:latin typeface="Candara"/>
                <a:cs typeface="Candara"/>
              </a:rPr>
              <a:t>√ </a:t>
            </a:r>
          </a:p>
          <a:p>
            <a:endParaRPr lang="en-US" b="1" dirty="0">
              <a:solidFill>
                <a:srgbClr val="0000FF"/>
              </a:solidFill>
              <a:latin typeface="Candara"/>
              <a:cs typeface="Candara"/>
            </a:endParaRPr>
          </a:p>
          <a:p>
            <a:r>
              <a:rPr lang="ro" dirty="0" smtClean="0">
                <a:solidFill>
                  <a:srgbClr val="0000FF"/>
                </a:solidFill>
                <a:latin typeface="Candara"/>
                <a:ea typeface="Trebuchet MS"/>
                <a:cs typeface="Candara"/>
                <a:sym typeface="Trebuchet MS"/>
              </a:rPr>
              <a:t>→ </a:t>
            </a:r>
            <a:r>
              <a:rPr lang="en-US" b="1" dirty="0" err="1" smtClean="0">
                <a:solidFill>
                  <a:srgbClr val="E2751D"/>
                </a:solidFill>
                <a:latin typeface="Candara"/>
                <a:cs typeface="Candara"/>
              </a:rPr>
              <a:t>XXY_trained_syll</a:t>
            </a:r>
            <a:r>
              <a:rPr lang="en-US" b="1" dirty="0" smtClean="0">
                <a:solidFill>
                  <a:srgbClr val="0000FF"/>
                </a:solidFill>
                <a:latin typeface="Candara"/>
                <a:cs typeface="Candara"/>
              </a:rPr>
              <a:t>:</a:t>
            </a:r>
            <a:r>
              <a:rPr lang="en-US" dirty="0" smtClean="0">
                <a:solidFill>
                  <a:srgbClr val="0000FF"/>
                </a:solidFill>
                <a:latin typeface="Candara"/>
                <a:cs typeface="Candara"/>
              </a:rPr>
              <a:t> </a:t>
            </a:r>
            <a:r>
              <a:rPr lang="en-US" b="1" i="1" dirty="0">
                <a:solidFill>
                  <a:srgbClr val="0000FF"/>
                </a:solidFill>
                <a:latin typeface="Candara"/>
                <a:cs typeface="Candara"/>
              </a:rPr>
              <a:t>goo_goo_sjie</a:t>
            </a:r>
            <a:r>
              <a:rPr lang="en-US" b="1" dirty="0">
                <a:solidFill>
                  <a:srgbClr val="0000FF"/>
                </a:solidFill>
                <a:latin typeface="Candara"/>
                <a:cs typeface="Candara"/>
              </a:rPr>
              <a:t> </a:t>
            </a:r>
            <a:r>
              <a:rPr lang="en-US" b="1" dirty="0" smtClean="0">
                <a:solidFill>
                  <a:srgbClr val="0000FF"/>
                </a:solidFill>
                <a:latin typeface="Candara"/>
                <a:cs typeface="Candara"/>
              </a:rPr>
              <a:t>√</a:t>
            </a:r>
          </a:p>
          <a:p>
            <a:endParaRPr lang="en-US" b="1" dirty="0">
              <a:solidFill>
                <a:srgbClr val="0000FF"/>
              </a:solidFill>
              <a:latin typeface="Candara"/>
              <a:cs typeface="Candara"/>
            </a:endParaRPr>
          </a:p>
          <a:p>
            <a:r>
              <a:rPr lang="ro" dirty="0" smtClean="0">
                <a:solidFill>
                  <a:srgbClr val="0000FF"/>
                </a:solidFill>
                <a:latin typeface="Candara"/>
                <a:ea typeface="Trebuchet MS"/>
                <a:cs typeface="Candara"/>
                <a:sym typeface="Trebuchet MS"/>
              </a:rPr>
              <a:t>→ </a:t>
            </a:r>
            <a:r>
              <a:rPr lang="en-US" b="1" dirty="0">
                <a:solidFill>
                  <a:srgbClr val="E2751D"/>
                </a:solidFill>
                <a:latin typeface="Candara"/>
                <a:cs typeface="Candara"/>
              </a:rPr>
              <a:t>X1X2Y_trained_syll</a:t>
            </a:r>
            <a:r>
              <a:rPr lang="en-US" b="1" dirty="0">
                <a:solidFill>
                  <a:srgbClr val="0000FF"/>
                </a:solidFill>
                <a:latin typeface="Candara"/>
                <a:cs typeface="Candara"/>
              </a:rPr>
              <a:t>: </a:t>
            </a:r>
            <a:r>
              <a:rPr lang="en-US" b="1" i="1" dirty="0" err="1">
                <a:solidFill>
                  <a:srgbClr val="0000FF"/>
                </a:solidFill>
                <a:latin typeface="Candara"/>
                <a:cs typeface="Candara"/>
              </a:rPr>
              <a:t>teu_duu_saa</a:t>
            </a:r>
            <a:r>
              <a:rPr lang="en-US" b="1" dirty="0" smtClean="0">
                <a:solidFill>
                  <a:srgbClr val="0000FF"/>
                </a:solidFill>
                <a:latin typeface="Candara"/>
                <a:cs typeface="Candara"/>
              </a:rPr>
              <a:t>*</a:t>
            </a:r>
          </a:p>
          <a:p>
            <a:endParaRPr lang="en-US" b="1" dirty="0" smtClean="0">
              <a:solidFill>
                <a:srgbClr val="0000FF"/>
              </a:solidFill>
              <a:latin typeface="Candara"/>
              <a:cs typeface="Candara"/>
            </a:endParaRPr>
          </a:p>
          <a:p>
            <a:r>
              <a:rPr lang="ro" dirty="0" smtClean="0">
                <a:solidFill>
                  <a:srgbClr val="0000FF"/>
                </a:solidFill>
                <a:latin typeface="Candara"/>
                <a:ea typeface="Trebuchet MS"/>
                <a:cs typeface="Candara"/>
                <a:sym typeface="Trebuchet MS"/>
              </a:rPr>
              <a:t>→ </a:t>
            </a:r>
            <a:r>
              <a:rPr lang="en-US" b="1" dirty="0" smtClean="0">
                <a:solidFill>
                  <a:srgbClr val="E2751D"/>
                </a:solidFill>
                <a:latin typeface="Candara"/>
                <a:cs typeface="Candara"/>
              </a:rPr>
              <a:t>X1X2Y_new_syll</a:t>
            </a:r>
            <a:r>
              <a:rPr lang="en-US" b="1" dirty="0">
                <a:solidFill>
                  <a:srgbClr val="0000FF"/>
                </a:solidFill>
                <a:latin typeface="Candara"/>
                <a:cs typeface="Candara"/>
              </a:rPr>
              <a:t>: </a:t>
            </a:r>
            <a:r>
              <a:rPr lang="en-US" b="1" i="1" dirty="0" err="1">
                <a:solidFill>
                  <a:srgbClr val="0000FF"/>
                </a:solidFill>
                <a:latin typeface="Candara"/>
                <a:cs typeface="Candara"/>
              </a:rPr>
              <a:t>reu_loo_gee</a:t>
            </a:r>
            <a:r>
              <a:rPr lang="en-US" b="1" dirty="0">
                <a:solidFill>
                  <a:srgbClr val="0000FF"/>
                </a:solidFill>
                <a:latin typeface="Candara"/>
                <a:cs typeface="Candara"/>
              </a:rPr>
              <a:t> *</a:t>
            </a:r>
          </a:p>
          <a:p>
            <a:endParaRPr lang="en-US" b="1" dirty="0">
              <a:solidFill>
                <a:srgbClr val="0000FF"/>
              </a:solidFill>
              <a:latin typeface="Candara"/>
              <a:cs typeface="Candara"/>
            </a:endParaRPr>
          </a:p>
        </p:txBody>
      </p:sp>
      <p:sp>
        <p:nvSpPr>
          <p:cNvPr id="6" name="TextBox 5"/>
          <p:cNvSpPr txBox="1"/>
          <p:nvPr/>
        </p:nvSpPr>
        <p:spPr>
          <a:xfrm>
            <a:off x="8819444" y="175864"/>
            <a:ext cx="225778" cy="338554"/>
          </a:xfrm>
          <a:prstGeom prst="rect">
            <a:avLst/>
          </a:prstGeom>
          <a:noFill/>
        </p:spPr>
        <p:txBody>
          <a:bodyPr wrap="square" rtlCol="0">
            <a:spAutoFit/>
          </a:bodyPr>
          <a:lstStyle/>
          <a:p>
            <a:r>
              <a:rPr lang="en-US" sz="1600" b="1" dirty="0" smtClean="0">
                <a:solidFill>
                  <a:srgbClr val="0000FF"/>
                </a:solidFill>
              </a:rPr>
              <a:t>7</a:t>
            </a:r>
            <a:endParaRPr lang="en-US" sz="1600" b="1" dirty="0">
              <a:solidFill>
                <a:srgbClr val="0000FF"/>
              </a:solidFill>
            </a:endParaRPr>
          </a:p>
        </p:txBody>
      </p:sp>
    </p:spTree>
    <p:extLst>
      <p:ext uri="{BB962C8B-B14F-4D97-AF65-F5344CB8AC3E}">
        <p14:creationId xmlns:p14="http://schemas.microsoft.com/office/powerpoint/2010/main" val="27007131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7184"/>
            <a:ext cx="3635375" cy="674380"/>
          </a:xfrm>
        </p:spPr>
        <p:txBody>
          <a:bodyPr>
            <a:noAutofit/>
          </a:bodyPr>
          <a:lstStyle/>
          <a:p>
            <a:pPr algn="ctr"/>
            <a:r>
              <a:rPr lang="en-US" sz="2800" b="1" dirty="0" smtClean="0">
                <a:solidFill>
                  <a:schemeClr val="accent3"/>
                </a:solidFill>
                <a:latin typeface="Candara"/>
                <a:cs typeface="Candara"/>
              </a:rPr>
              <a:t>Results</a:t>
            </a:r>
            <a:endParaRPr lang="en-US" sz="2800" b="1" dirty="0"/>
          </a:p>
        </p:txBody>
      </p:sp>
      <p:sp>
        <p:nvSpPr>
          <p:cNvPr id="3" name="Text Placeholder 2"/>
          <p:cNvSpPr>
            <a:spLocks noGrp="1"/>
          </p:cNvSpPr>
          <p:nvPr>
            <p:ph type="body" sz="half" idx="2"/>
          </p:nvPr>
        </p:nvSpPr>
        <p:spPr>
          <a:xfrm>
            <a:off x="443717" y="1417273"/>
            <a:ext cx="3672136" cy="5120472"/>
          </a:xfrm>
        </p:spPr>
        <p:txBody>
          <a:bodyPr>
            <a:noAutofit/>
          </a:bodyPr>
          <a:lstStyle/>
          <a:p>
            <a:r>
              <a:rPr lang="ro" sz="2200" dirty="0" smtClean="0">
                <a:solidFill>
                  <a:srgbClr val="0000FF"/>
                </a:solidFill>
                <a:latin typeface="Candara"/>
                <a:ea typeface="Trebuchet MS"/>
                <a:cs typeface="Candara"/>
                <a:sym typeface="Trebuchet MS"/>
              </a:rPr>
              <a:t>→ the higher the entropy, the higher the tendency to accept </a:t>
            </a:r>
            <a:r>
              <a:rPr lang="ro" sz="2200" b="1" dirty="0" smtClean="0">
                <a:solidFill>
                  <a:srgbClr val="0000FF"/>
                </a:solidFill>
                <a:latin typeface="Candara"/>
                <a:ea typeface="Trebuchet MS"/>
                <a:cs typeface="Candara"/>
                <a:sym typeface="Trebuchet MS"/>
              </a:rPr>
              <a:t>new </a:t>
            </a:r>
            <a:r>
              <a:rPr lang="ro" sz="2200" b="1" i="1" dirty="0" smtClean="0">
                <a:solidFill>
                  <a:srgbClr val="0000FF"/>
                </a:solidFill>
                <a:latin typeface="Candara"/>
                <a:ea typeface="Trebuchet MS"/>
                <a:cs typeface="Candara"/>
                <a:sym typeface="Trebuchet MS"/>
              </a:rPr>
              <a:t>XXY</a:t>
            </a:r>
            <a:r>
              <a:rPr lang="ro" sz="2200" b="1" dirty="0" smtClean="0">
                <a:solidFill>
                  <a:srgbClr val="0000FF"/>
                </a:solidFill>
                <a:latin typeface="Candara"/>
                <a:ea typeface="Trebuchet MS"/>
                <a:cs typeface="Candara"/>
                <a:sym typeface="Trebuchet MS"/>
              </a:rPr>
              <a:t> </a:t>
            </a:r>
            <a:r>
              <a:rPr lang="ro" sz="2200" dirty="0" smtClean="0">
                <a:solidFill>
                  <a:srgbClr val="0000FF"/>
                </a:solidFill>
                <a:latin typeface="Candara"/>
                <a:ea typeface="Trebuchet MS"/>
                <a:cs typeface="Candara"/>
                <a:sym typeface="Trebuchet MS"/>
              </a:rPr>
              <a:t>strings</a:t>
            </a:r>
          </a:p>
          <a:p>
            <a:r>
              <a:rPr lang="en-US" sz="2200" dirty="0" smtClean="0">
                <a:solidFill>
                  <a:srgbClr val="0000FF"/>
                </a:solidFill>
                <a:latin typeface="Candara"/>
                <a:cs typeface="Candara"/>
              </a:rPr>
              <a:t> </a:t>
            </a:r>
            <a:endParaRPr lang="en-US" sz="2200" dirty="0">
              <a:solidFill>
                <a:srgbClr val="0000FF"/>
              </a:solidFill>
              <a:latin typeface="Candara"/>
              <a:cs typeface="Candara"/>
            </a:endParaRPr>
          </a:p>
          <a:p>
            <a:r>
              <a:rPr lang="ro" sz="2200" dirty="0">
                <a:solidFill>
                  <a:srgbClr val="0000FF"/>
                </a:solidFill>
                <a:latin typeface="Candara"/>
                <a:ea typeface="Trebuchet MS"/>
                <a:cs typeface="Candara"/>
                <a:sym typeface="Trebuchet MS"/>
              </a:rPr>
              <a:t>→ </a:t>
            </a:r>
            <a:r>
              <a:rPr lang="ro" sz="2200" dirty="0" smtClean="0">
                <a:solidFill>
                  <a:srgbClr val="0000FF"/>
                </a:solidFill>
                <a:latin typeface="Candara"/>
                <a:ea typeface="Trebuchet MS"/>
                <a:cs typeface="Candara"/>
                <a:sym typeface="Trebuchet MS"/>
              </a:rPr>
              <a:t>at all tested levels of entropy, there is a very similar high acceptance of </a:t>
            </a:r>
            <a:r>
              <a:rPr lang="ro" sz="2200" i="1" dirty="0" smtClean="0">
                <a:solidFill>
                  <a:srgbClr val="0000FF"/>
                </a:solidFill>
                <a:latin typeface="Candara"/>
                <a:ea typeface="Trebuchet MS"/>
                <a:cs typeface="Candara"/>
                <a:sym typeface="Trebuchet MS"/>
              </a:rPr>
              <a:t>XXY</a:t>
            </a:r>
            <a:r>
              <a:rPr lang="ro" sz="2200" dirty="0" smtClean="0">
                <a:solidFill>
                  <a:srgbClr val="0000FF"/>
                </a:solidFill>
                <a:latin typeface="Candara"/>
                <a:ea typeface="Trebuchet MS"/>
                <a:cs typeface="Candara"/>
                <a:sym typeface="Trebuchet MS"/>
              </a:rPr>
              <a:t> strings with trained syllables</a:t>
            </a:r>
          </a:p>
          <a:p>
            <a:endParaRPr lang="ro" sz="2200" dirty="0" smtClean="0">
              <a:solidFill>
                <a:srgbClr val="0000FF"/>
              </a:solidFill>
              <a:latin typeface="Candara"/>
              <a:ea typeface="Trebuchet MS"/>
              <a:cs typeface="Candara"/>
              <a:sym typeface="Trebuchet MS"/>
            </a:endParaRPr>
          </a:p>
          <a:p>
            <a:r>
              <a:rPr lang="ro" sz="2200" dirty="0" smtClean="0">
                <a:solidFill>
                  <a:srgbClr val="0000FF"/>
                </a:solidFill>
                <a:latin typeface="Candara"/>
                <a:ea typeface="Trebuchet MS"/>
                <a:cs typeface="Candara"/>
                <a:sym typeface="Trebuchet MS"/>
              </a:rPr>
              <a:t>→ X1X2Y_trained syllables</a:t>
            </a:r>
          </a:p>
          <a:p>
            <a:r>
              <a:rPr lang="ro" sz="2200" dirty="0" smtClean="0">
                <a:solidFill>
                  <a:srgbClr val="0000FF"/>
                </a:solidFill>
                <a:latin typeface="Candara"/>
                <a:ea typeface="Trebuchet MS"/>
                <a:cs typeface="Candara"/>
                <a:sym typeface="Trebuchet MS"/>
              </a:rPr>
              <a:t>- U-shape pattern of correct rejection</a:t>
            </a:r>
            <a:endParaRPr lang="en-US" sz="2200" dirty="0">
              <a:solidFill>
                <a:srgbClr val="0000FF"/>
              </a:solidFill>
              <a:latin typeface="Candara"/>
              <a:cs typeface="Candara"/>
            </a:endParaRPr>
          </a:p>
        </p:txBody>
      </p:sp>
      <p:graphicFrame>
        <p:nvGraphicFramePr>
          <p:cNvPr id="11" name="Picture Placeholder 10"/>
          <p:cNvGraphicFramePr>
            <a:graphicFrameLocks noGrp="1"/>
          </p:cNvGraphicFramePr>
          <p:nvPr>
            <p:ph type="pic" sz="quarter" idx="13"/>
            <p:extLst>
              <p:ext uri="{D42A27DB-BD31-4B8C-83A1-F6EECF244321}">
                <p14:modId xmlns:p14="http://schemas.microsoft.com/office/powerpoint/2010/main" val="3334680776"/>
              </p:ext>
            </p:extLst>
          </p:nvPr>
        </p:nvGraphicFramePr>
        <p:xfrm>
          <a:off x="3834697" y="15157"/>
          <a:ext cx="5068455" cy="365266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Picture Placeholder 8"/>
          <p:cNvGraphicFramePr>
            <a:graphicFrameLocks noGrp="1"/>
          </p:cNvGraphicFramePr>
          <p:nvPr>
            <p:ph type="pic" sz="quarter" idx="13"/>
            <p:extLst>
              <p:ext uri="{D42A27DB-BD31-4B8C-83A1-F6EECF244321}">
                <p14:modId xmlns:p14="http://schemas.microsoft.com/office/powerpoint/2010/main" val="3513980657"/>
              </p:ext>
            </p:extLst>
          </p:nvPr>
        </p:nvGraphicFramePr>
        <p:xfrm>
          <a:off x="4115853" y="3774651"/>
          <a:ext cx="5028147" cy="3083349"/>
        </p:xfrm>
        <a:graphic>
          <a:graphicData uri="http://schemas.openxmlformats.org/drawingml/2006/chart">
            <c:chart xmlns:c="http://schemas.openxmlformats.org/drawingml/2006/chart" xmlns:r="http://schemas.openxmlformats.org/officeDocument/2006/relationships" r:id="rId4"/>
          </a:graphicData>
        </a:graphic>
      </p:graphicFrame>
      <p:sp>
        <p:nvSpPr>
          <p:cNvPr id="13" name="TextBox 12"/>
          <p:cNvSpPr txBox="1"/>
          <p:nvPr/>
        </p:nvSpPr>
        <p:spPr>
          <a:xfrm>
            <a:off x="8903152" y="22325"/>
            <a:ext cx="225778" cy="338554"/>
          </a:xfrm>
          <a:prstGeom prst="rect">
            <a:avLst/>
          </a:prstGeom>
          <a:noFill/>
        </p:spPr>
        <p:txBody>
          <a:bodyPr wrap="square" rtlCol="0">
            <a:spAutoFit/>
          </a:bodyPr>
          <a:lstStyle/>
          <a:p>
            <a:r>
              <a:rPr lang="en-US" sz="1600" b="1" dirty="0" smtClean="0">
                <a:solidFill>
                  <a:srgbClr val="0000FF"/>
                </a:solidFill>
              </a:rPr>
              <a:t>8</a:t>
            </a:r>
            <a:endParaRPr lang="en-US" sz="1600" b="1" dirty="0">
              <a:solidFill>
                <a:srgbClr val="0000FF"/>
              </a:solidFill>
            </a:endParaRPr>
          </a:p>
        </p:txBody>
      </p:sp>
    </p:spTree>
    <p:extLst>
      <p:ext uri="{BB962C8B-B14F-4D97-AF65-F5344CB8AC3E}">
        <p14:creationId xmlns:p14="http://schemas.microsoft.com/office/powerpoint/2010/main" val="336734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41517</TotalTime>
  <Words>2692</Words>
  <Application>Microsoft Macintosh PowerPoint</Application>
  <PresentationFormat>On-screen Show (4:3)</PresentationFormat>
  <Paragraphs>253</Paragraphs>
  <Slides>11</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Candara</vt:lpstr>
      <vt:lpstr>News Gothic MT</vt:lpstr>
      <vt:lpstr>Trebuchet MS</vt:lpstr>
      <vt:lpstr>Wingdings</vt:lpstr>
      <vt:lpstr>Wingdings 2</vt:lpstr>
      <vt:lpstr>Zapf Dingbats</vt:lpstr>
      <vt:lpstr>Breeze</vt:lpstr>
      <vt:lpstr>INPUT COMPLEXITY &amp;  RULE INDUCTION</vt:lpstr>
      <vt:lpstr>Rule Induction A Puzzling Mechanism</vt:lpstr>
      <vt:lpstr>PowerPoint Presentation</vt:lpstr>
      <vt:lpstr>PowerPoint Presentation</vt:lpstr>
      <vt:lpstr>Research Questions</vt:lpstr>
      <vt:lpstr>New Entropy Model </vt:lpstr>
      <vt:lpstr>Predictions</vt:lpstr>
      <vt:lpstr>Effect of Input Complexity on Rule Induction Experiments</vt:lpstr>
      <vt:lpstr>Results</vt:lpstr>
      <vt:lpstr>PowerPoint Presentation</vt:lpstr>
      <vt:lpstr>Conclusions  → the tendency to abstract away from the memorized input increases as the input complexity (entropy) increases  → perceptually-bound generalization and category-based generalization are outcomes of the same learning mechanism → create rules in response to the degree of entropy in the input to prevent channel overloading</vt:lpstr>
    </vt:vector>
  </TitlesOfParts>
  <Company>SR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Silvia Radulescu</dc:creator>
  <cp:lastModifiedBy>Silvia Radulescu</cp:lastModifiedBy>
  <cp:revision>438</cp:revision>
  <cp:lastPrinted>2016-03-10T18:04:28Z</cp:lastPrinted>
  <dcterms:created xsi:type="dcterms:W3CDTF">2015-07-26T09:02:31Z</dcterms:created>
  <dcterms:modified xsi:type="dcterms:W3CDTF">2016-03-10T18:05:15Z</dcterms:modified>
</cp:coreProperties>
</file>